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Lst>
  <p:notesMasterIdLst>
    <p:notesMasterId r:id="rId25"/>
  </p:notesMasterIdLst>
  <p:sldIdLst>
    <p:sldId id="256" r:id="rId5"/>
    <p:sldId id="258" r:id="rId6"/>
    <p:sldId id="273" r:id="rId7"/>
    <p:sldId id="282" r:id="rId8"/>
    <p:sldId id="281" r:id="rId9"/>
    <p:sldId id="262" r:id="rId10"/>
    <p:sldId id="266" r:id="rId11"/>
    <p:sldId id="259" r:id="rId12"/>
    <p:sldId id="279" r:id="rId13"/>
    <p:sldId id="263" r:id="rId14"/>
    <p:sldId id="264" r:id="rId15"/>
    <p:sldId id="260" r:id="rId16"/>
    <p:sldId id="265" r:id="rId17"/>
    <p:sldId id="267" r:id="rId18"/>
    <p:sldId id="261" r:id="rId19"/>
    <p:sldId id="271" r:id="rId20"/>
    <p:sldId id="275" r:id="rId21"/>
    <p:sldId id="276" r:id="rId22"/>
    <p:sldId id="277" r:id="rId23"/>
    <p:sldId id="274"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35E429-9EB5-66C2-B3C6-87A286755490}" v="16" dt="2024-10-07T11:52:35.2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956" autoAdjust="0"/>
    <p:restoredTop sz="94660"/>
  </p:normalViewPr>
  <p:slideViewPr>
    <p:cSldViewPr snapToGrid="0">
      <p:cViewPr varScale="1">
        <p:scale>
          <a:sx n="105" d="100"/>
          <a:sy n="105" d="100"/>
        </p:scale>
        <p:origin x="672" y="108"/>
      </p:cViewPr>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75285F-9721-4BFD-AB51-5E996CF20647}" type="datetimeFigureOut">
              <a:rPr lang="en-GB" smtClean="0"/>
              <a:t>07/10/2024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0E25AF-29EC-4283-B76F-BEC8986A5290}" type="slidenum">
              <a:rPr lang="en-GB" smtClean="0"/>
              <a:t>‹#›</a:t>
            </a:fld>
            <a:endParaRPr lang="en-GB"/>
          </a:p>
        </p:txBody>
      </p:sp>
    </p:spTree>
    <p:extLst>
      <p:ext uri="{BB962C8B-B14F-4D97-AF65-F5344CB8AC3E}">
        <p14:creationId xmlns:p14="http://schemas.microsoft.com/office/powerpoint/2010/main" val="3907592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Trips – castle, Kensington, Local area walks, </a:t>
            </a:r>
            <a:r>
              <a:rPr lang="en-GB" dirty="0" err="1"/>
              <a:t>ropley</a:t>
            </a:r>
            <a:r>
              <a:rPr lang="en-GB" dirty="0"/>
              <a:t> station</a:t>
            </a:r>
          </a:p>
          <a:p>
            <a:endParaRPr lang="en-GB" dirty="0"/>
          </a:p>
          <a:p>
            <a:r>
              <a:rPr lang="en-GB" dirty="0"/>
              <a:t>Wellbeing week – ducks and dogs butterflies</a:t>
            </a:r>
          </a:p>
          <a:p>
            <a:endParaRPr lang="en-GB" dirty="0"/>
          </a:p>
          <a:p>
            <a:r>
              <a:rPr lang="en-GB" dirty="0"/>
              <a:t>Curriculum Week – sports, multi cultural </a:t>
            </a:r>
          </a:p>
          <a:p>
            <a:endParaRPr lang="en-GB" dirty="0"/>
          </a:p>
          <a:p>
            <a:r>
              <a:rPr lang="en-GB" dirty="0"/>
              <a:t>Story telling week, poetry day, WBD</a:t>
            </a:r>
          </a:p>
          <a:p>
            <a:endParaRPr lang="en-GB" dirty="0"/>
          </a:p>
          <a:p>
            <a:r>
              <a:rPr lang="en-GB" dirty="0"/>
              <a:t>Special events – chinook </a:t>
            </a:r>
          </a:p>
        </p:txBody>
      </p:sp>
      <p:sp>
        <p:nvSpPr>
          <p:cNvPr id="4" name="Slide Number Placeholder 3"/>
          <p:cNvSpPr>
            <a:spLocks noGrp="1"/>
          </p:cNvSpPr>
          <p:nvPr>
            <p:ph type="sldNum" sz="quarter" idx="10"/>
          </p:nvPr>
        </p:nvSpPr>
        <p:spPr/>
        <p:txBody>
          <a:bodyPr/>
          <a:lstStyle/>
          <a:p>
            <a:fld id="{3F0E25AF-29EC-4283-B76F-BEC8986A5290}" type="slidenum">
              <a:rPr lang="en-GB" smtClean="0"/>
              <a:t>4</a:t>
            </a:fld>
            <a:endParaRPr lang="en-GB"/>
          </a:p>
        </p:txBody>
      </p:sp>
    </p:spTree>
    <p:extLst>
      <p:ext uri="{BB962C8B-B14F-4D97-AF65-F5344CB8AC3E}">
        <p14:creationId xmlns:p14="http://schemas.microsoft.com/office/powerpoint/2010/main" val="3936469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200"/>
              </a:spcBef>
            </a:pPr>
            <a:endParaRPr lang="en-GB" dirty="0">
              <a:ea typeface="Calibri"/>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3F0E25AF-29EC-4283-B76F-BEC8986A5290}" type="slidenum">
              <a:rPr lang="en-GB" smtClean="0"/>
              <a:t>11</a:t>
            </a:fld>
            <a:endParaRPr lang="en-GB"/>
          </a:p>
        </p:txBody>
      </p:sp>
    </p:spTree>
    <p:extLst>
      <p:ext uri="{BB962C8B-B14F-4D97-AF65-F5344CB8AC3E}">
        <p14:creationId xmlns:p14="http://schemas.microsoft.com/office/powerpoint/2010/main" val="354759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latin typeface="Arial Narrow" panose="020B0606020202030204" pitchFamily="34" charset="0"/>
            </a:endParaRPr>
          </a:p>
          <a:p>
            <a:endParaRPr lang="en-GB" dirty="0"/>
          </a:p>
        </p:txBody>
      </p:sp>
      <p:sp>
        <p:nvSpPr>
          <p:cNvPr id="4" name="Slide Number Placeholder 3"/>
          <p:cNvSpPr>
            <a:spLocks noGrp="1"/>
          </p:cNvSpPr>
          <p:nvPr>
            <p:ph type="sldNum" sz="quarter" idx="10"/>
          </p:nvPr>
        </p:nvSpPr>
        <p:spPr/>
        <p:txBody>
          <a:bodyPr/>
          <a:lstStyle/>
          <a:p>
            <a:fld id="{3F0E25AF-29EC-4283-B76F-BEC8986A5290}" type="slidenum">
              <a:rPr lang="en-GB" smtClean="0"/>
              <a:t>15</a:t>
            </a:fld>
            <a:endParaRPr lang="en-GB"/>
          </a:p>
        </p:txBody>
      </p:sp>
    </p:spTree>
    <p:extLst>
      <p:ext uri="{BB962C8B-B14F-4D97-AF65-F5344CB8AC3E}">
        <p14:creationId xmlns:p14="http://schemas.microsoft.com/office/powerpoint/2010/main" val="3656086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10/7/2024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10/7/2024</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2.png"/><Relationship Id="rId12" Type="http://schemas.openxmlformats.org/officeDocument/2006/relationships/image" Target="../media/image17.png"/><Relationship Id="rId17" Type="http://schemas.openxmlformats.org/officeDocument/2006/relationships/image" Target="../media/image22.png"/><Relationship Id="rId2" Type="http://schemas.openxmlformats.org/officeDocument/2006/relationships/notesSlide" Target="../notesSlides/notesSlide1.xml"/><Relationship Id="rId16"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8000" dirty="0">
                <a:latin typeface="Arial Narrow" panose="020B0606020202030204" pitchFamily="34" charset="0"/>
              </a:rPr>
              <a:t>Teaching Writing at Tweseldown</a:t>
            </a:r>
          </a:p>
        </p:txBody>
      </p:sp>
      <p:sp>
        <p:nvSpPr>
          <p:cNvPr id="3" name="Subtitle 2"/>
          <p:cNvSpPr>
            <a:spLocks noGrp="1"/>
          </p:cNvSpPr>
          <p:nvPr>
            <p:ph type="subTitle" idx="1"/>
          </p:nvPr>
        </p:nvSpPr>
        <p:spPr>
          <a:xfrm>
            <a:off x="7121992" y="8562976"/>
            <a:ext cx="12403453" cy="1185789"/>
          </a:xfrm>
        </p:spPr>
        <p:txBody>
          <a:bodyPr/>
          <a:lstStyle/>
          <a:p>
            <a:endParaRPr lang="en-GB" dirty="0"/>
          </a:p>
        </p:txBody>
      </p:sp>
      <p:pic>
        <p:nvPicPr>
          <p:cNvPr id="1026" name="Picture 2" descr="Tweseldown Infant School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5603" y="3692052"/>
            <a:ext cx="1372778" cy="1372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57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Arial Narrow" panose="020B0606020202030204" pitchFamily="34" charset="0"/>
              </a:rPr>
              <a:t>Aims of our Workshop</a:t>
            </a:r>
          </a:p>
        </p:txBody>
      </p:sp>
      <p:sp>
        <p:nvSpPr>
          <p:cNvPr id="3" name="Content Placeholder 2"/>
          <p:cNvSpPr>
            <a:spLocks noGrp="1"/>
          </p:cNvSpPr>
          <p:nvPr>
            <p:ph idx="1"/>
          </p:nvPr>
        </p:nvSpPr>
        <p:spPr>
          <a:xfrm>
            <a:off x="3814677" y="604380"/>
            <a:ext cx="7315200" cy="5120640"/>
          </a:xfrm>
        </p:spPr>
        <p:txBody>
          <a:bodyPr>
            <a:normAutofit/>
          </a:bodyPr>
          <a:lstStyle/>
          <a:p>
            <a:pPr algn="ctr"/>
            <a:r>
              <a:rPr lang="en-GB" sz="4800" dirty="0">
                <a:latin typeface="Arial Narrow" panose="020B0606020202030204" pitchFamily="34" charset="0"/>
              </a:rPr>
              <a:t>To know how we teach writing in class each day. </a:t>
            </a:r>
          </a:p>
          <a:p>
            <a:pPr algn="ctr"/>
            <a:endParaRPr lang="en-GB" sz="4800" dirty="0">
              <a:latin typeface="Arial Narrow" panose="020B0606020202030204" pitchFamily="34" charset="0"/>
            </a:endParaRPr>
          </a:p>
          <a:p>
            <a:pPr algn="ctr"/>
            <a:r>
              <a:rPr lang="en-GB" sz="4800" dirty="0">
                <a:latin typeface="Arial Narrow" panose="020B0606020202030204" pitchFamily="34" charset="0"/>
              </a:rPr>
              <a:t> Expectations of  Curriculum.</a:t>
            </a:r>
          </a:p>
          <a:p>
            <a:pPr algn="ctr"/>
            <a:endParaRPr lang="en-GB" sz="4800" dirty="0">
              <a:latin typeface="Arial Narrow" panose="020B0606020202030204" pitchFamily="34" charset="0"/>
            </a:endParaRPr>
          </a:p>
          <a:p>
            <a:pPr algn="ctr"/>
            <a:r>
              <a:rPr lang="en-GB" sz="4800" dirty="0">
                <a:latin typeface="Arial Narrow" panose="020B0606020202030204" pitchFamily="34" charset="0"/>
              </a:rPr>
              <a:t>How you can help at home.</a:t>
            </a:r>
          </a:p>
        </p:txBody>
      </p:sp>
      <p:pic>
        <p:nvPicPr>
          <p:cNvPr id="4" name="Picture 3"/>
          <p:cNvPicPr>
            <a:picLocks noChangeAspect="1"/>
          </p:cNvPicPr>
          <p:nvPr/>
        </p:nvPicPr>
        <p:blipFill>
          <a:blip r:embed="rId2"/>
          <a:stretch>
            <a:fillRect/>
          </a:stretch>
        </p:blipFill>
        <p:spPr>
          <a:xfrm>
            <a:off x="124695" y="237343"/>
            <a:ext cx="3203929" cy="2328437"/>
          </a:xfrm>
          <a:prstGeom prst="rect">
            <a:avLst/>
          </a:prstGeom>
        </p:spPr>
      </p:pic>
    </p:spTree>
    <p:extLst>
      <p:ext uri="{BB962C8B-B14F-4D97-AF65-F5344CB8AC3E}">
        <p14:creationId xmlns:p14="http://schemas.microsoft.com/office/powerpoint/2010/main" val="3369002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weseldown Infant School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0271" y="1563001"/>
            <a:ext cx="1372778" cy="13727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rot="20781317">
            <a:off x="3822574" y="571100"/>
            <a:ext cx="1589719" cy="2208335"/>
          </a:xfrm>
          <a:prstGeom prst="rect">
            <a:avLst/>
          </a:prstGeom>
        </p:spPr>
      </p:pic>
      <p:pic>
        <p:nvPicPr>
          <p:cNvPr id="6" name="Picture 5"/>
          <p:cNvPicPr/>
          <p:nvPr/>
        </p:nvPicPr>
        <p:blipFill>
          <a:blip r:embed="rId4"/>
          <a:stretch>
            <a:fillRect/>
          </a:stretch>
        </p:blipFill>
        <p:spPr>
          <a:xfrm>
            <a:off x="5981635" y="882285"/>
            <a:ext cx="1723139" cy="2321699"/>
          </a:xfrm>
          <a:prstGeom prst="rect">
            <a:avLst/>
          </a:prstGeom>
        </p:spPr>
      </p:pic>
      <p:pic>
        <p:nvPicPr>
          <p:cNvPr id="7" name="Picture 6" descr="C:\Users\b.hilton\AppData\Local\Microsoft\Windows\INetCache\Content.MSO\7EEF43C6.tmp"/>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278402">
            <a:off x="4081403" y="3831847"/>
            <a:ext cx="1704370" cy="2041249"/>
          </a:xfrm>
          <a:prstGeom prst="rect">
            <a:avLst/>
          </a:prstGeom>
          <a:noFill/>
          <a:ln>
            <a:noFill/>
          </a:ln>
        </p:spPr>
      </p:pic>
      <p:pic>
        <p:nvPicPr>
          <p:cNvPr id="8" name="Picture 7"/>
          <p:cNvPicPr/>
          <p:nvPr/>
        </p:nvPicPr>
        <p:blipFill>
          <a:blip r:embed="rId6"/>
          <a:stretch>
            <a:fillRect/>
          </a:stretch>
        </p:blipFill>
        <p:spPr>
          <a:xfrm rot="20347220">
            <a:off x="8734413" y="819756"/>
            <a:ext cx="2077947" cy="2082302"/>
          </a:xfrm>
          <a:prstGeom prst="rect">
            <a:avLst/>
          </a:prstGeom>
        </p:spPr>
      </p:pic>
      <p:pic>
        <p:nvPicPr>
          <p:cNvPr id="9" name="Picture 8" descr="C:\Users\b.hilton\AppData\Local\Microsoft\Windows\INetCache\Content.MSO\2A7A9264.tmp"/>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321164">
            <a:off x="8812998" y="3601569"/>
            <a:ext cx="2228645" cy="2468320"/>
          </a:xfrm>
          <a:prstGeom prst="rect">
            <a:avLst/>
          </a:prstGeom>
          <a:noFill/>
          <a:ln>
            <a:noFill/>
          </a:ln>
        </p:spPr>
      </p:pic>
      <p:pic>
        <p:nvPicPr>
          <p:cNvPr id="2050" name="Picture 2" descr="The Snow Queen - Young Reading Series 2 (Paperback)"/>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80227" y="3379504"/>
            <a:ext cx="1951341" cy="2912448"/>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1"/>
          <p:cNvSpPr>
            <a:spLocks noGrp="1"/>
          </p:cNvSpPr>
          <p:nvPr>
            <p:ph type="title"/>
          </p:nvPr>
        </p:nvSpPr>
        <p:spPr>
          <a:xfrm>
            <a:off x="252919" y="1123837"/>
            <a:ext cx="2947482" cy="4519317"/>
          </a:xfrm>
        </p:spPr>
        <p:txBody>
          <a:bodyPr/>
          <a:lstStyle/>
          <a:p>
            <a:pPr algn="ctr"/>
            <a:r>
              <a:rPr lang="en-GB" dirty="0"/>
              <a:t/>
            </a:r>
            <a:br>
              <a:rPr lang="en-GB" dirty="0"/>
            </a:br>
            <a:r>
              <a:rPr lang="en-GB" dirty="0">
                <a:latin typeface="Arial Narrow" panose="020B0606020202030204" pitchFamily="34" charset="0"/>
              </a:rPr>
              <a:t>Inspirations of our Curriculum</a:t>
            </a:r>
          </a:p>
        </p:txBody>
      </p:sp>
    </p:spTree>
    <p:extLst>
      <p:ext uri="{BB962C8B-B14F-4D97-AF65-F5344CB8AC3E}">
        <p14:creationId xmlns:p14="http://schemas.microsoft.com/office/powerpoint/2010/main" val="1645976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Narrow" panose="020B0606020202030204" pitchFamily="34" charset="0"/>
              </a:rPr>
              <a:t/>
            </a:r>
            <a:br>
              <a:rPr lang="en-GB" dirty="0">
                <a:latin typeface="Arial Narrow" panose="020B0606020202030204" pitchFamily="34" charset="0"/>
              </a:rPr>
            </a:br>
            <a:r>
              <a:rPr lang="en-GB" dirty="0">
                <a:latin typeface="Arial Narrow" panose="020B0606020202030204" pitchFamily="34" charset="0"/>
              </a:rPr>
              <a:t>Inspirations of our Curriculum</a:t>
            </a:r>
            <a:endParaRPr lang="en-GB" dirty="0"/>
          </a:p>
        </p:txBody>
      </p:sp>
      <p:pic>
        <p:nvPicPr>
          <p:cNvPr id="5" name="Picture 2" descr="Tweseldown Infant School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0271" y="1563001"/>
            <a:ext cx="1372778" cy="13727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rot="20409580">
            <a:off x="3463408" y="152032"/>
            <a:ext cx="1508949" cy="1623372"/>
          </a:xfrm>
          <a:prstGeom prst="rect">
            <a:avLst/>
          </a:prstGeom>
        </p:spPr>
      </p:pic>
      <p:pic>
        <p:nvPicPr>
          <p:cNvPr id="7" name="Picture 6"/>
          <p:cNvPicPr>
            <a:picLocks noChangeAspect="1"/>
          </p:cNvPicPr>
          <p:nvPr/>
        </p:nvPicPr>
        <p:blipFill>
          <a:blip r:embed="rId5"/>
          <a:stretch>
            <a:fillRect/>
          </a:stretch>
        </p:blipFill>
        <p:spPr>
          <a:xfrm>
            <a:off x="3650469" y="4760943"/>
            <a:ext cx="2305421" cy="1839903"/>
          </a:xfrm>
          <a:prstGeom prst="rect">
            <a:avLst/>
          </a:prstGeom>
        </p:spPr>
      </p:pic>
      <p:pic>
        <p:nvPicPr>
          <p:cNvPr id="9" name="Picture 8"/>
          <p:cNvPicPr>
            <a:picLocks noChangeAspect="1"/>
          </p:cNvPicPr>
          <p:nvPr/>
        </p:nvPicPr>
        <p:blipFill>
          <a:blip r:embed="rId6"/>
          <a:stretch>
            <a:fillRect/>
          </a:stretch>
        </p:blipFill>
        <p:spPr>
          <a:xfrm>
            <a:off x="10497529" y="1969147"/>
            <a:ext cx="1525878" cy="2012706"/>
          </a:xfrm>
          <a:prstGeom prst="rect">
            <a:avLst/>
          </a:prstGeom>
        </p:spPr>
      </p:pic>
      <p:pic>
        <p:nvPicPr>
          <p:cNvPr id="10" name="Picture 9"/>
          <p:cNvPicPr>
            <a:picLocks noChangeAspect="1"/>
          </p:cNvPicPr>
          <p:nvPr/>
        </p:nvPicPr>
        <p:blipFill>
          <a:blip r:embed="rId7"/>
          <a:stretch>
            <a:fillRect/>
          </a:stretch>
        </p:blipFill>
        <p:spPr>
          <a:xfrm>
            <a:off x="9973738" y="4115707"/>
            <a:ext cx="2049669" cy="2040478"/>
          </a:xfrm>
          <a:prstGeom prst="rect">
            <a:avLst/>
          </a:prstGeom>
        </p:spPr>
      </p:pic>
      <p:pic>
        <p:nvPicPr>
          <p:cNvPr id="11" name="Picture 10"/>
          <p:cNvPicPr>
            <a:picLocks noChangeAspect="1"/>
          </p:cNvPicPr>
          <p:nvPr/>
        </p:nvPicPr>
        <p:blipFill>
          <a:blip r:embed="rId8"/>
          <a:stretch>
            <a:fillRect/>
          </a:stretch>
        </p:blipFill>
        <p:spPr>
          <a:xfrm>
            <a:off x="6044667" y="244968"/>
            <a:ext cx="1796114" cy="1418426"/>
          </a:xfrm>
          <a:prstGeom prst="rect">
            <a:avLst/>
          </a:prstGeom>
        </p:spPr>
      </p:pic>
      <p:pic>
        <p:nvPicPr>
          <p:cNvPr id="12" name="Picture 11"/>
          <p:cNvPicPr>
            <a:picLocks noChangeAspect="1"/>
          </p:cNvPicPr>
          <p:nvPr/>
        </p:nvPicPr>
        <p:blipFill>
          <a:blip r:embed="rId9"/>
          <a:stretch>
            <a:fillRect/>
          </a:stretch>
        </p:blipFill>
        <p:spPr>
          <a:xfrm rot="1680210">
            <a:off x="8083447" y="1532186"/>
            <a:ext cx="1663519" cy="1394969"/>
          </a:xfrm>
          <a:prstGeom prst="rect">
            <a:avLst/>
          </a:prstGeom>
        </p:spPr>
      </p:pic>
      <p:pic>
        <p:nvPicPr>
          <p:cNvPr id="13" name="Picture 12"/>
          <p:cNvPicPr>
            <a:picLocks noChangeAspect="1"/>
          </p:cNvPicPr>
          <p:nvPr/>
        </p:nvPicPr>
        <p:blipFill>
          <a:blip r:embed="rId10"/>
          <a:stretch>
            <a:fillRect/>
          </a:stretch>
        </p:blipFill>
        <p:spPr>
          <a:xfrm rot="990341">
            <a:off x="8936250" y="3221002"/>
            <a:ext cx="1341913" cy="1760492"/>
          </a:xfrm>
          <a:prstGeom prst="rect">
            <a:avLst/>
          </a:prstGeom>
        </p:spPr>
      </p:pic>
      <p:pic>
        <p:nvPicPr>
          <p:cNvPr id="15" name="Picture 14"/>
          <p:cNvPicPr>
            <a:picLocks noChangeAspect="1"/>
          </p:cNvPicPr>
          <p:nvPr/>
        </p:nvPicPr>
        <p:blipFill>
          <a:blip r:embed="rId11"/>
          <a:stretch>
            <a:fillRect/>
          </a:stretch>
        </p:blipFill>
        <p:spPr>
          <a:xfrm rot="20084699">
            <a:off x="5850127" y="1952133"/>
            <a:ext cx="2067865" cy="1170323"/>
          </a:xfrm>
          <a:prstGeom prst="rect">
            <a:avLst/>
          </a:prstGeom>
        </p:spPr>
      </p:pic>
      <p:pic>
        <p:nvPicPr>
          <p:cNvPr id="14" name="Picture 13"/>
          <p:cNvPicPr>
            <a:picLocks noChangeAspect="1"/>
          </p:cNvPicPr>
          <p:nvPr/>
        </p:nvPicPr>
        <p:blipFill>
          <a:blip r:embed="rId12"/>
          <a:stretch>
            <a:fillRect/>
          </a:stretch>
        </p:blipFill>
        <p:spPr>
          <a:xfrm>
            <a:off x="6588243" y="3270521"/>
            <a:ext cx="1905107" cy="1248453"/>
          </a:xfrm>
          <a:prstGeom prst="rect">
            <a:avLst/>
          </a:prstGeom>
        </p:spPr>
      </p:pic>
      <p:pic>
        <p:nvPicPr>
          <p:cNvPr id="16" name="Picture 15"/>
          <p:cNvPicPr>
            <a:picLocks noChangeAspect="1"/>
          </p:cNvPicPr>
          <p:nvPr/>
        </p:nvPicPr>
        <p:blipFill>
          <a:blip r:embed="rId13"/>
          <a:stretch>
            <a:fillRect/>
          </a:stretch>
        </p:blipFill>
        <p:spPr>
          <a:xfrm rot="-420000">
            <a:off x="3830983" y="2937194"/>
            <a:ext cx="1904822" cy="1839380"/>
          </a:xfrm>
          <a:prstGeom prst="rect">
            <a:avLst/>
          </a:prstGeom>
        </p:spPr>
      </p:pic>
      <p:pic>
        <p:nvPicPr>
          <p:cNvPr id="17" name="Picture 16"/>
          <p:cNvPicPr>
            <a:picLocks noChangeAspect="1"/>
          </p:cNvPicPr>
          <p:nvPr/>
        </p:nvPicPr>
        <p:blipFill>
          <a:blip r:embed="rId14"/>
          <a:stretch>
            <a:fillRect/>
          </a:stretch>
        </p:blipFill>
        <p:spPr>
          <a:xfrm>
            <a:off x="3601056" y="1691648"/>
            <a:ext cx="2095500" cy="1076325"/>
          </a:xfrm>
          <a:prstGeom prst="rect">
            <a:avLst/>
          </a:prstGeom>
        </p:spPr>
      </p:pic>
      <p:pic>
        <p:nvPicPr>
          <p:cNvPr id="18" name="Picture 17"/>
          <p:cNvPicPr>
            <a:picLocks noChangeAspect="1"/>
          </p:cNvPicPr>
          <p:nvPr/>
        </p:nvPicPr>
        <p:blipFill>
          <a:blip r:embed="rId15"/>
          <a:stretch>
            <a:fillRect/>
          </a:stretch>
        </p:blipFill>
        <p:spPr>
          <a:xfrm rot="240000">
            <a:off x="7496082" y="4645196"/>
            <a:ext cx="1402411" cy="1823945"/>
          </a:xfrm>
          <a:prstGeom prst="rect">
            <a:avLst/>
          </a:prstGeom>
        </p:spPr>
      </p:pic>
      <p:pic>
        <p:nvPicPr>
          <p:cNvPr id="20" name="Picture 19"/>
          <p:cNvPicPr>
            <a:picLocks noChangeAspect="1"/>
          </p:cNvPicPr>
          <p:nvPr/>
        </p:nvPicPr>
        <p:blipFill>
          <a:blip r:embed="rId16"/>
          <a:stretch>
            <a:fillRect/>
          </a:stretch>
        </p:blipFill>
        <p:spPr>
          <a:xfrm>
            <a:off x="5834716" y="4523996"/>
            <a:ext cx="1508413" cy="1144152"/>
          </a:xfrm>
          <a:prstGeom prst="rect">
            <a:avLst/>
          </a:prstGeom>
        </p:spPr>
      </p:pic>
      <p:pic>
        <p:nvPicPr>
          <p:cNvPr id="4" name="Picture 3"/>
          <p:cNvPicPr>
            <a:picLocks noChangeAspect="1"/>
          </p:cNvPicPr>
          <p:nvPr/>
        </p:nvPicPr>
        <p:blipFill>
          <a:blip r:embed="rId17"/>
          <a:stretch>
            <a:fillRect/>
          </a:stretch>
        </p:blipFill>
        <p:spPr>
          <a:xfrm>
            <a:off x="9415471" y="523071"/>
            <a:ext cx="1581852" cy="1452773"/>
          </a:xfrm>
          <a:prstGeom prst="rect">
            <a:avLst/>
          </a:prstGeom>
        </p:spPr>
      </p:pic>
    </p:spTree>
    <p:extLst>
      <p:ext uri="{BB962C8B-B14F-4D97-AF65-F5344CB8AC3E}">
        <p14:creationId xmlns:p14="http://schemas.microsoft.com/office/powerpoint/2010/main" val="60322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3552832" y="1835567"/>
            <a:ext cx="8058875" cy="3590326"/>
          </a:xfrm>
          <a:prstGeom prst="rect">
            <a:avLst/>
          </a:prstGeom>
        </p:spPr>
        <p:txBody>
          <a:bodyPr vert="horz" lIns="91440" tIns="45720" rIns="91440" bIns="45720" rtlCol="0" anchor="ctr">
            <a:no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0" indent="0" algn="ctr">
              <a:lnSpc>
                <a:spcPct val="100000"/>
              </a:lnSpc>
              <a:buFont typeface="Wingdings 2" pitchFamily="18" charset="2"/>
              <a:buNone/>
            </a:pPr>
            <a:r>
              <a:rPr lang="en-GB" sz="3200" dirty="0">
                <a:latin typeface="Arial Narrow" panose="020B0606020202030204" pitchFamily="34" charset="0"/>
              </a:rPr>
              <a:t>At </a:t>
            </a:r>
            <a:r>
              <a:rPr lang="en-GB" sz="3200" dirty="0" err="1">
                <a:latin typeface="Arial Narrow" panose="020B0606020202030204" pitchFamily="34" charset="0"/>
              </a:rPr>
              <a:t>Tweseldown</a:t>
            </a:r>
            <a:r>
              <a:rPr lang="en-GB" sz="3200" dirty="0">
                <a:latin typeface="Arial Narrow" panose="020B0606020202030204" pitchFamily="34" charset="0"/>
              </a:rPr>
              <a:t>, we believe that an inspiring English curriculum should develop children’s love of  reading, writing and discussion. Within writing, we create enthusiastic and confident authors who understand the importance of writing as a key life skill for themselves. We expose the children to a variety of high quality texts and stimuli to inspire and engage their creativity. We provide the children with learning journeys that they are eager and excited about and ,which also provides, purposeful outcomes with a clear audience, with whom the children can share their writing with. </a:t>
            </a:r>
          </a:p>
        </p:txBody>
      </p:sp>
      <p:sp>
        <p:nvSpPr>
          <p:cNvPr id="5" name="Title 1"/>
          <p:cNvSpPr>
            <a:spLocks noGrp="1"/>
          </p:cNvSpPr>
          <p:nvPr>
            <p:ph type="title"/>
          </p:nvPr>
        </p:nvSpPr>
        <p:spPr/>
        <p:txBody>
          <a:bodyPr/>
          <a:lstStyle/>
          <a:p>
            <a:pPr algn="ctr"/>
            <a:r>
              <a:rPr lang="en-GB" dirty="0">
                <a:latin typeface="Arial Narrow" panose="020B0606020202030204" pitchFamily="34" charset="0"/>
              </a:rPr>
              <a:t/>
            </a:r>
            <a:br>
              <a:rPr lang="en-GB" dirty="0">
                <a:latin typeface="Arial Narrow" panose="020B0606020202030204" pitchFamily="34" charset="0"/>
              </a:rPr>
            </a:br>
            <a:r>
              <a:rPr lang="en-GB" dirty="0">
                <a:latin typeface="Arial Narrow" panose="020B0606020202030204" pitchFamily="34" charset="0"/>
              </a:rPr>
              <a:t>Aims of our Curriculum</a:t>
            </a:r>
          </a:p>
        </p:txBody>
      </p:sp>
      <p:pic>
        <p:nvPicPr>
          <p:cNvPr id="3074" name="Picture 2" descr="Tweseldown Infant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2772" y="1522458"/>
            <a:ext cx="1247775" cy="1238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8907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Narrow" panose="020B0606020202030204" pitchFamily="34" charset="0"/>
              </a:rPr>
              <a:t>National Curriculum </a:t>
            </a:r>
          </a:p>
        </p:txBody>
      </p:sp>
      <p:sp>
        <p:nvSpPr>
          <p:cNvPr id="3" name="Content Placeholder 2"/>
          <p:cNvSpPr>
            <a:spLocks noGrp="1"/>
          </p:cNvSpPr>
          <p:nvPr>
            <p:ph idx="1"/>
          </p:nvPr>
        </p:nvSpPr>
        <p:spPr/>
        <p:txBody>
          <a:bodyPr>
            <a:normAutofit/>
          </a:bodyPr>
          <a:lstStyle/>
          <a:p>
            <a:r>
              <a:rPr lang="en-GB" sz="3200" dirty="0">
                <a:latin typeface="Arial Narrow" panose="020B0606020202030204" pitchFamily="34" charset="0"/>
              </a:rPr>
              <a:t>Transcription – spelling and handwriting</a:t>
            </a:r>
          </a:p>
          <a:p>
            <a:pPr marL="0" indent="0">
              <a:buNone/>
            </a:pPr>
            <a:endParaRPr lang="en-GB" sz="3200" dirty="0">
              <a:latin typeface="Arial Narrow" panose="020B0606020202030204" pitchFamily="34" charset="0"/>
            </a:endParaRPr>
          </a:p>
          <a:p>
            <a:r>
              <a:rPr lang="en-GB" sz="3200" dirty="0">
                <a:latin typeface="Arial Narrow" panose="020B0606020202030204" pitchFamily="34" charset="0"/>
              </a:rPr>
              <a:t>Composition – articulating ideas and structuring them in speech and writing (this includes planning, drafting, writing, evaluating, proof-reading, editing and reading aloud their work)</a:t>
            </a:r>
          </a:p>
          <a:p>
            <a:endParaRPr lang="en-GB" sz="3200" dirty="0">
              <a:latin typeface="Arial Narrow" panose="020B0606020202030204" pitchFamily="34" charset="0"/>
            </a:endParaRPr>
          </a:p>
          <a:p>
            <a:r>
              <a:rPr lang="en-GB" sz="3200" dirty="0">
                <a:latin typeface="Arial Narrow" panose="020B0606020202030204" pitchFamily="34" charset="0"/>
              </a:rPr>
              <a:t>Vocabulary, grammar and punctuation</a:t>
            </a:r>
          </a:p>
        </p:txBody>
      </p:sp>
    </p:spTree>
    <p:extLst>
      <p:ext uri="{BB962C8B-B14F-4D97-AF65-F5344CB8AC3E}">
        <p14:creationId xmlns:p14="http://schemas.microsoft.com/office/powerpoint/2010/main" val="3950254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a:latin typeface="Arial Narrow" panose="020B0606020202030204" pitchFamily="34" charset="0"/>
              </a:rPr>
              <a:t>EYFS</a:t>
            </a:r>
          </a:p>
        </p:txBody>
      </p:sp>
      <p:sp>
        <p:nvSpPr>
          <p:cNvPr id="7" name="Content Placeholder 6"/>
          <p:cNvSpPr>
            <a:spLocks noGrp="1"/>
          </p:cNvSpPr>
          <p:nvPr>
            <p:ph idx="1"/>
          </p:nvPr>
        </p:nvSpPr>
        <p:spPr>
          <a:xfrm>
            <a:off x="3869268" y="232013"/>
            <a:ext cx="7315200" cy="6455390"/>
          </a:xfrm>
        </p:spPr>
        <p:txBody>
          <a:bodyPr>
            <a:normAutofit/>
          </a:bodyPr>
          <a:lstStyle/>
          <a:p>
            <a:pPr marL="0" indent="0">
              <a:buNone/>
            </a:pPr>
            <a:r>
              <a:rPr lang="en-GB" sz="2400" b="1" dirty="0">
                <a:latin typeface="Arial Narrow" panose="020B0606020202030204" pitchFamily="34" charset="0"/>
              </a:rPr>
              <a:t>ELG: Fine Motor Skills Children at the expected level of development will:</a:t>
            </a:r>
          </a:p>
          <a:p>
            <a:r>
              <a:rPr lang="en-GB" sz="2400" dirty="0">
                <a:latin typeface="Arial Narrow" panose="020B0606020202030204" pitchFamily="34" charset="0"/>
              </a:rPr>
              <a:t> Hold a pencil effectively in preparation for fluent writing – using the tripod grip in almost all cases. </a:t>
            </a:r>
          </a:p>
          <a:p>
            <a:r>
              <a:rPr lang="en-GB" sz="2400" dirty="0">
                <a:latin typeface="Arial Narrow" panose="020B0606020202030204" pitchFamily="34" charset="0"/>
              </a:rPr>
              <a:t> Use a range of small tools, including scissors, paint brushes and cutlery.</a:t>
            </a:r>
          </a:p>
          <a:p>
            <a:r>
              <a:rPr lang="en-GB" sz="2400" dirty="0">
                <a:latin typeface="Arial Narrow" panose="020B0606020202030204" pitchFamily="34" charset="0"/>
              </a:rPr>
              <a:t> Begin to show accuracy and care when drawing. </a:t>
            </a:r>
          </a:p>
          <a:p>
            <a:r>
              <a:rPr lang="en-GB" sz="2400" b="1" dirty="0">
                <a:latin typeface="Arial Narrow" panose="020B0606020202030204" pitchFamily="34" charset="0"/>
              </a:rPr>
              <a:t>ELG: Writing Children at the expected level of development will: </a:t>
            </a:r>
          </a:p>
          <a:p>
            <a:r>
              <a:rPr lang="en-GB" sz="2400" dirty="0">
                <a:latin typeface="Arial Narrow" panose="020B0606020202030204" pitchFamily="34" charset="0"/>
              </a:rPr>
              <a:t>Write recognisable letters, most of which are correctly formed.</a:t>
            </a:r>
          </a:p>
          <a:p>
            <a:r>
              <a:rPr lang="en-GB" sz="2400" dirty="0">
                <a:latin typeface="Arial Narrow" panose="020B0606020202030204" pitchFamily="34" charset="0"/>
              </a:rPr>
              <a:t> Spell words by identifying sounds in them and representing the sounds with a letter or letters.</a:t>
            </a:r>
          </a:p>
          <a:p>
            <a:r>
              <a:rPr lang="en-GB" sz="2400" dirty="0">
                <a:latin typeface="Arial Narrow" panose="020B0606020202030204" pitchFamily="34" charset="0"/>
              </a:rPr>
              <a:t> Write simple phrases and sentences that can be read by others. </a:t>
            </a:r>
            <a:endParaRPr lang="en-GB" sz="2400" dirty="0">
              <a:solidFill>
                <a:srgbClr val="FF0000"/>
              </a:solidFill>
              <a:latin typeface="Arial Narrow" panose="020B0606020202030204" pitchFamily="34" charset="0"/>
            </a:endParaRPr>
          </a:p>
        </p:txBody>
      </p:sp>
    </p:spTree>
    <p:extLst>
      <p:ext uri="{BB962C8B-B14F-4D97-AF65-F5344CB8AC3E}">
        <p14:creationId xmlns:p14="http://schemas.microsoft.com/office/powerpoint/2010/main" val="67914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Arial Narrow" panose="020B0606020202030204" pitchFamily="34" charset="0"/>
              </a:rPr>
              <a:t>Year R Writing</a:t>
            </a:r>
            <a:br>
              <a:rPr lang="en-GB" dirty="0">
                <a:latin typeface="Arial Narrow" panose="020B0606020202030204" pitchFamily="34" charset="0"/>
              </a:rPr>
            </a:br>
            <a:r>
              <a:rPr lang="en-GB" dirty="0">
                <a:latin typeface="Arial Narrow" panose="020B0606020202030204" pitchFamily="34" charset="0"/>
              </a:rPr>
              <a:t>at Tweseldown </a:t>
            </a:r>
          </a:p>
        </p:txBody>
      </p:sp>
      <p:sp>
        <p:nvSpPr>
          <p:cNvPr id="7" name="Content Placeholder 6"/>
          <p:cNvSpPr>
            <a:spLocks noGrp="1"/>
          </p:cNvSpPr>
          <p:nvPr>
            <p:ph idx="1"/>
          </p:nvPr>
        </p:nvSpPr>
        <p:spPr>
          <a:xfrm>
            <a:off x="3855157" y="1301552"/>
            <a:ext cx="7315200" cy="4086715"/>
          </a:xfrm>
        </p:spPr>
        <p:txBody>
          <a:bodyPr/>
          <a:lstStyle/>
          <a:p>
            <a:r>
              <a:rPr lang="en-GB" sz="2400" dirty="0">
                <a:latin typeface="Arial Narrow" panose="020B0606020202030204" pitchFamily="34" charset="0"/>
              </a:rPr>
              <a:t>Phonics lesson daily</a:t>
            </a:r>
          </a:p>
          <a:p>
            <a:r>
              <a:rPr lang="en-GB" sz="2400" dirty="0">
                <a:latin typeface="Arial Narrow" panose="020B0606020202030204" pitchFamily="34" charset="0"/>
              </a:rPr>
              <a:t>Writing area to support this learning</a:t>
            </a:r>
          </a:p>
          <a:p>
            <a:r>
              <a:rPr lang="en-GB" sz="2400" dirty="0">
                <a:latin typeface="Arial Narrow" panose="020B0606020202030204" pitchFamily="34" charset="0"/>
              </a:rPr>
              <a:t>Finger Gym</a:t>
            </a:r>
          </a:p>
        </p:txBody>
      </p:sp>
      <p:pic>
        <p:nvPicPr>
          <p:cNvPr id="2" name="Picture 1"/>
          <p:cNvPicPr>
            <a:picLocks noChangeAspect="1"/>
          </p:cNvPicPr>
          <p:nvPr/>
        </p:nvPicPr>
        <p:blipFill>
          <a:blip r:embed="rId2"/>
          <a:stretch>
            <a:fillRect/>
          </a:stretch>
        </p:blipFill>
        <p:spPr>
          <a:xfrm>
            <a:off x="5582875" y="551574"/>
            <a:ext cx="1466850" cy="1514475"/>
          </a:xfrm>
          <a:prstGeom prst="rect">
            <a:avLst/>
          </a:prstGeom>
        </p:spPr>
      </p:pic>
      <p:sp>
        <p:nvSpPr>
          <p:cNvPr id="3" name="AutoShape 4" descr="Luggage Tag Angle Clip Art at Clker.com - vector clip art online, royalty  free &amp; public domain"/>
          <p:cNvSpPr>
            <a:spLocks noChangeAspect="1" noChangeArrowheads="1"/>
          </p:cNvSpPr>
          <p:nvPr/>
        </p:nvSpPr>
        <p:spPr bwMode="auto">
          <a:xfrm>
            <a:off x="0" y="14761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4" name="Picture 6" descr="Sandwiches | Paddington Bear Wiki | Fand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1629" y="452415"/>
            <a:ext cx="1796054" cy="144661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4"/>
          <a:stretch>
            <a:fillRect/>
          </a:stretch>
        </p:blipFill>
        <p:spPr>
          <a:xfrm>
            <a:off x="3855874" y="4750229"/>
            <a:ext cx="2400300" cy="1638300"/>
          </a:xfrm>
          <a:prstGeom prst="rect">
            <a:avLst/>
          </a:prstGeom>
        </p:spPr>
      </p:pic>
      <p:pic>
        <p:nvPicPr>
          <p:cNvPr id="5" name="Picture 4"/>
          <p:cNvPicPr>
            <a:picLocks noChangeAspect="1"/>
          </p:cNvPicPr>
          <p:nvPr/>
        </p:nvPicPr>
        <p:blipFill>
          <a:blip r:embed="rId5"/>
          <a:stretch>
            <a:fillRect/>
          </a:stretch>
        </p:blipFill>
        <p:spPr>
          <a:xfrm>
            <a:off x="7994124" y="452415"/>
            <a:ext cx="1538416" cy="1794096"/>
          </a:xfrm>
          <a:prstGeom prst="rect">
            <a:avLst/>
          </a:prstGeom>
        </p:spPr>
      </p:pic>
      <p:pic>
        <p:nvPicPr>
          <p:cNvPr id="6" name="Picture 5"/>
          <p:cNvPicPr>
            <a:picLocks noChangeAspect="1"/>
          </p:cNvPicPr>
          <p:nvPr/>
        </p:nvPicPr>
        <p:blipFill>
          <a:blip r:embed="rId6"/>
          <a:stretch>
            <a:fillRect/>
          </a:stretch>
        </p:blipFill>
        <p:spPr>
          <a:xfrm>
            <a:off x="9707064" y="801171"/>
            <a:ext cx="1650139" cy="959106"/>
          </a:xfrm>
          <a:prstGeom prst="rect">
            <a:avLst/>
          </a:prstGeom>
        </p:spPr>
      </p:pic>
      <p:pic>
        <p:nvPicPr>
          <p:cNvPr id="8" name="Picture 7"/>
          <p:cNvPicPr>
            <a:picLocks noChangeAspect="1"/>
          </p:cNvPicPr>
          <p:nvPr/>
        </p:nvPicPr>
        <p:blipFill>
          <a:blip r:embed="rId7"/>
          <a:stretch>
            <a:fillRect/>
          </a:stretch>
        </p:blipFill>
        <p:spPr>
          <a:xfrm>
            <a:off x="9271391" y="2378833"/>
            <a:ext cx="2327502" cy="1897112"/>
          </a:xfrm>
          <a:prstGeom prst="rect">
            <a:avLst/>
          </a:prstGeom>
        </p:spPr>
      </p:pic>
      <p:pic>
        <p:nvPicPr>
          <p:cNvPr id="9" name="Picture 8"/>
          <p:cNvPicPr>
            <a:picLocks noChangeAspect="1"/>
          </p:cNvPicPr>
          <p:nvPr/>
        </p:nvPicPr>
        <p:blipFill>
          <a:blip r:embed="rId8"/>
          <a:stretch>
            <a:fillRect/>
          </a:stretch>
        </p:blipFill>
        <p:spPr>
          <a:xfrm>
            <a:off x="6745603" y="4543512"/>
            <a:ext cx="2497042" cy="2085159"/>
          </a:xfrm>
          <a:prstGeom prst="rect">
            <a:avLst/>
          </a:prstGeom>
        </p:spPr>
      </p:pic>
      <p:pic>
        <p:nvPicPr>
          <p:cNvPr id="10" name="Picture 9"/>
          <p:cNvPicPr>
            <a:picLocks noChangeAspect="1"/>
          </p:cNvPicPr>
          <p:nvPr/>
        </p:nvPicPr>
        <p:blipFill>
          <a:blip r:embed="rId9"/>
          <a:stretch>
            <a:fillRect/>
          </a:stretch>
        </p:blipFill>
        <p:spPr>
          <a:xfrm>
            <a:off x="9677701" y="4538910"/>
            <a:ext cx="1996196" cy="2060938"/>
          </a:xfrm>
          <a:prstGeom prst="rect">
            <a:avLst/>
          </a:prstGeom>
        </p:spPr>
      </p:pic>
    </p:spTree>
    <p:extLst>
      <p:ext uri="{BB962C8B-B14F-4D97-AF65-F5344CB8AC3E}">
        <p14:creationId xmlns:p14="http://schemas.microsoft.com/office/powerpoint/2010/main" val="3583826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3686388" y="769415"/>
            <a:ext cx="7315200" cy="5120640"/>
          </a:xfrm>
        </p:spPr>
        <p:txBody>
          <a:bodyPr/>
          <a:lstStyle/>
          <a:p>
            <a:pPr marL="0" indent="0" algn="ctr">
              <a:buNone/>
            </a:pPr>
            <a:r>
              <a:rPr lang="en-GB" sz="4000" b="1" u="sng" dirty="0">
                <a:latin typeface="Arial Narrow" panose="020B0606020202030204" pitchFamily="34" charset="0"/>
              </a:rPr>
              <a:t>4 Mini Moments</a:t>
            </a:r>
            <a:endParaRPr lang="en-GB" sz="4000" dirty="0">
              <a:latin typeface="Arial Narrow" panose="020B0606020202030204" pitchFamily="34" charset="0"/>
            </a:endParaRPr>
          </a:p>
          <a:p>
            <a:pPr lvl="0"/>
            <a:r>
              <a:rPr lang="en-GB" sz="4000" dirty="0">
                <a:latin typeface="Arial Narrow" panose="020B0606020202030204" pitchFamily="34" charset="0"/>
              </a:rPr>
              <a:t>Vocabulary</a:t>
            </a:r>
          </a:p>
          <a:p>
            <a:pPr lvl="0"/>
            <a:r>
              <a:rPr lang="en-GB" sz="4000" dirty="0">
                <a:latin typeface="Arial Narrow" panose="020B0606020202030204" pitchFamily="34" charset="0"/>
              </a:rPr>
              <a:t>Story</a:t>
            </a:r>
          </a:p>
          <a:p>
            <a:pPr lvl="0"/>
            <a:r>
              <a:rPr lang="en-GB" sz="4000" dirty="0">
                <a:latin typeface="Arial Narrow" panose="020B0606020202030204" pitchFamily="34" charset="0"/>
              </a:rPr>
              <a:t>Joy of drawing and imagination</a:t>
            </a:r>
          </a:p>
          <a:p>
            <a:pPr lvl="0"/>
            <a:r>
              <a:rPr lang="en-GB" sz="4000" dirty="0">
                <a:latin typeface="Arial Narrow" panose="020B0606020202030204" pitchFamily="34" charset="0"/>
              </a:rPr>
              <a:t>The children</a:t>
            </a:r>
          </a:p>
          <a:p>
            <a:endParaRPr lang="en-GB" dirty="0"/>
          </a:p>
        </p:txBody>
      </p:sp>
      <p:pic>
        <p:nvPicPr>
          <p:cNvPr id="4" name="Picture 3" descr="C:\Users\b.hilton\AppData\Local\Microsoft\Windows\INetCache\Content.MSO\2CA1318A.tm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2919" y="2165848"/>
            <a:ext cx="2947482" cy="2301649"/>
          </a:xfrm>
          <a:prstGeom prst="rect">
            <a:avLst/>
          </a:prstGeom>
          <a:noFill/>
          <a:ln>
            <a:noFill/>
          </a:ln>
        </p:spPr>
      </p:pic>
    </p:spTree>
    <p:extLst>
      <p:ext uri="{BB962C8B-B14F-4D97-AF65-F5344CB8AC3E}">
        <p14:creationId xmlns:p14="http://schemas.microsoft.com/office/powerpoint/2010/main" val="3364139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Arial Narrow" panose="020B0606020202030204" pitchFamily="34" charset="0"/>
              </a:rPr>
              <a:t>Year R Writing</a:t>
            </a:r>
            <a:br>
              <a:rPr lang="en-GB" dirty="0">
                <a:latin typeface="Arial Narrow" panose="020B0606020202030204" pitchFamily="34" charset="0"/>
              </a:rPr>
            </a:br>
            <a:r>
              <a:rPr lang="en-GB" dirty="0">
                <a:latin typeface="Arial Narrow" panose="020B0606020202030204" pitchFamily="34" charset="0"/>
              </a:rPr>
              <a:t>at Tweseldown </a:t>
            </a:r>
          </a:p>
        </p:txBody>
      </p:sp>
      <p:pic>
        <p:nvPicPr>
          <p:cNvPr id="2" name="Content Placeholder 1"/>
          <p:cNvPicPr>
            <a:picLocks noGrp="1" noChangeAspect="1"/>
          </p:cNvPicPr>
          <p:nvPr>
            <p:ph idx="1"/>
          </p:nvPr>
        </p:nvPicPr>
        <p:blipFill>
          <a:blip r:embed="rId2"/>
          <a:stretch>
            <a:fillRect/>
          </a:stretch>
        </p:blipFill>
        <p:spPr>
          <a:xfrm>
            <a:off x="3876577" y="759287"/>
            <a:ext cx="2619915" cy="3595661"/>
          </a:xfrm>
          <a:prstGeom prst="rect">
            <a:avLst/>
          </a:prstGeom>
        </p:spPr>
      </p:pic>
      <p:sp>
        <p:nvSpPr>
          <p:cNvPr id="5" name="Rectangle 4"/>
          <p:cNvSpPr/>
          <p:nvPr/>
        </p:nvSpPr>
        <p:spPr>
          <a:xfrm>
            <a:off x="7970673" y="4342740"/>
            <a:ext cx="2397866" cy="1754326"/>
          </a:xfrm>
          <a:prstGeom prst="rect">
            <a:avLst/>
          </a:prstGeom>
        </p:spPr>
        <p:txBody>
          <a:bodyPr wrap="square">
            <a:spAutoFit/>
          </a:bodyPr>
          <a:lstStyle/>
          <a:p>
            <a:pPr algn="ctr"/>
            <a:r>
              <a:rPr lang="en-GB" altLang="en-US" dirty="0">
                <a:latin typeface="Arial Narrow" panose="020B0606020202030204" pitchFamily="34" charset="0"/>
              </a:rPr>
              <a:t>The child is writing recognisable letters and some and</a:t>
            </a:r>
          </a:p>
          <a:p>
            <a:pPr algn="ctr"/>
            <a:r>
              <a:rPr lang="en-GB" altLang="en-US" dirty="0">
                <a:latin typeface="Arial Narrow" panose="020B0606020202030204" pitchFamily="34" charset="0"/>
              </a:rPr>
              <a:t> knows that words should have spaces </a:t>
            </a:r>
          </a:p>
          <a:p>
            <a:pPr algn="ctr"/>
            <a:r>
              <a:rPr lang="en-GB" altLang="en-US" dirty="0">
                <a:latin typeface="Arial Narrow" panose="020B0606020202030204" pitchFamily="34" charset="0"/>
              </a:rPr>
              <a:t>between them</a:t>
            </a:r>
            <a:r>
              <a:rPr lang="en-GB" altLang="en-US" dirty="0"/>
              <a:t>.</a:t>
            </a:r>
            <a:endParaRPr lang="en-US" altLang="en-US" dirty="0"/>
          </a:p>
        </p:txBody>
      </p:sp>
      <p:sp>
        <p:nvSpPr>
          <p:cNvPr id="6" name="Rectangle 5"/>
          <p:cNvSpPr/>
          <p:nvPr/>
        </p:nvSpPr>
        <p:spPr>
          <a:xfrm>
            <a:off x="3799414" y="4896738"/>
            <a:ext cx="2916702" cy="923330"/>
          </a:xfrm>
          <a:prstGeom prst="rect">
            <a:avLst/>
          </a:prstGeom>
        </p:spPr>
        <p:txBody>
          <a:bodyPr wrap="square">
            <a:spAutoFit/>
          </a:bodyPr>
          <a:lstStyle/>
          <a:p>
            <a:pPr algn="ctr"/>
            <a:r>
              <a:rPr lang="en-GB" altLang="en-US" dirty="0">
                <a:latin typeface="Arial Narrow" panose="020B0606020202030204" pitchFamily="34" charset="0"/>
              </a:rPr>
              <a:t>The child knows that marks mean something, and has written their name.</a:t>
            </a:r>
            <a:endParaRPr lang="en-US" altLang="en-US" dirty="0">
              <a:latin typeface="Arial Narrow" panose="020B0606020202030204" pitchFamily="34" charset="0"/>
            </a:endParaRPr>
          </a:p>
        </p:txBody>
      </p:sp>
      <p:pic>
        <p:nvPicPr>
          <p:cNvPr id="8" name="Picture 7"/>
          <p:cNvPicPr>
            <a:picLocks noChangeAspect="1"/>
          </p:cNvPicPr>
          <p:nvPr/>
        </p:nvPicPr>
        <p:blipFill>
          <a:blip r:embed="rId3"/>
          <a:stretch>
            <a:fillRect/>
          </a:stretch>
        </p:blipFill>
        <p:spPr>
          <a:xfrm>
            <a:off x="6886044" y="488306"/>
            <a:ext cx="4467621" cy="3658391"/>
          </a:xfrm>
          <a:prstGeom prst="rect">
            <a:avLst/>
          </a:prstGeom>
        </p:spPr>
      </p:pic>
    </p:spTree>
    <p:extLst>
      <p:ext uri="{BB962C8B-B14F-4D97-AF65-F5344CB8AC3E}">
        <p14:creationId xmlns:p14="http://schemas.microsoft.com/office/powerpoint/2010/main" val="266482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Narrow" panose="020B0606020202030204" pitchFamily="34" charset="0"/>
              </a:rPr>
              <a:t>Year 1 </a:t>
            </a:r>
            <a:br>
              <a:rPr lang="en-GB" dirty="0">
                <a:latin typeface="Arial Narrow" panose="020B0606020202030204" pitchFamily="34" charset="0"/>
              </a:rPr>
            </a:br>
            <a:r>
              <a:rPr lang="en-GB" dirty="0">
                <a:latin typeface="Arial Narrow" panose="020B0606020202030204" pitchFamily="34" charset="0"/>
              </a:rPr>
              <a:t>National Curriculum Breakdown</a:t>
            </a:r>
          </a:p>
        </p:txBody>
      </p:sp>
      <p:sp>
        <p:nvSpPr>
          <p:cNvPr id="5" name="Content Placeholder 2">
            <a:extLst>
              <a:ext uri="{FF2B5EF4-FFF2-40B4-BE49-F238E27FC236}">
                <a16:creationId xmlns:a16="http://schemas.microsoft.com/office/drawing/2014/main" id="{7DA775F5-6E80-B5D8-FD45-CA47DABCB226}"/>
              </a:ext>
            </a:extLst>
          </p:cNvPr>
          <p:cNvSpPr txBox="1">
            <a:spLocks/>
          </p:cNvSpPr>
          <p:nvPr/>
        </p:nvSpPr>
        <p:spPr>
          <a:xfrm>
            <a:off x="4013680" y="861286"/>
            <a:ext cx="7315200" cy="5120640"/>
          </a:xfrm>
          <a:prstGeom prst="rect">
            <a:avLst/>
          </a:prstGeom>
        </p:spPr>
        <p:txBody>
          <a:bodyPr vert="horz" lIns="91440" tIns="45720" rIns="91440" bIns="45720" rtlCol="0" anchor="ctr">
            <a:norm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r>
              <a:rPr lang="en-GB" b="1" dirty="0">
                <a:latin typeface="Arial Narrow"/>
              </a:rPr>
              <a:t>Transcription</a:t>
            </a:r>
            <a:endParaRPr lang="en-GB" b="1" dirty="0">
              <a:latin typeface="Arial Narrow" panose="020B0606020202030204" pitchFamily="34" charset="0"/>
            </a:endParaRPr>
          </a:p>
          <a:p>
            <a:pPr marL="0" indent="0">
              <a:buNone/>
            </a:pPr>
            <a:r>
              <a:rPr lang="en-GB" dirty="0">
                <a:latin typeface="Arial Narrow"/>
              </a:rPr>
              <a:t>Being able to form letters correctly and sit these on lines with appropriate spacing. </a:t>
            </a:r>
            <a:endParaRPr lang="en-GB" dirty="0">
              <a:latin typeface="Arial Narrow" panose="020B0606020202030204" pitchFamily="34" charset="0"/>
            </a:endParaRPr>
          </a:p>
          <a:p>
            <a:pPr marL="0" indent="0">
              <a:buNone/>
            </a:pPr>
            <a:endParaRPr lang="en-GB" dirty="0">
              <a:latin typeface="Arial Narrow"/>
            </a:endParaRPr>
          </a:p>
          <a:p>
            <a:r>
              <a:rPr lang="en-GB" b="1" dirty="0">
                <a:latin typeface="Arial Narrow"/>
              </a:rPr>
              <a:t>Composition</a:t>
            </a:r>
            <a:r>
              <a:rPr lang="en-GB" dirty="0">
                <a:latin typeface="Arial Narrow"/>
              </a:rPr>
              <a:t> </a:t>
            </a:r>
          </a:p>
          <a:p>
            <a:pPr marL="0" indent="0">
              <a:buNone/>
            </a:pPr>
            <a:r>
              <a:rPr lang="en-GB" dirty="0">
                <a:latin typeface="Arial Narrow"/>
              </a:rPr>
              <a:t>Being able to say out loud what they are writing about and being able to sequence these ideas. </a:t>
            </a:r>
            <a:endParaRPr lang="en-GB" dirty="0">
              <a:latin typeface="Arial Narrow" panose="020B0606020202030204" pitchFamily="34" charset="0"/>
            </a:endParaRPr>
          </a:p>
          <a:p>
            <a:pPr marL="0" indent="0">
              <a:buNone/>
            </a:pPr>
            <a:endParaRPr lang="en-GB" dirty="0">
              <a:latin typeface="Arial Narrow"/>
            </a:endParaRPr>
          </a:p>
          <a:p>
            <a:r>
              <a:rPr lang="en-GB" b="1" dirty="0">
                <a:latin typeface="Arial Narrow"/>
              </a:rPr>
              <a:t>Vocabulary, Grammar and Punctuation</a:t>
            </a:r>
          </a:p>
          <a:p>
            <a:pPr marL="0" indent="0">
              <a:buNone/>
            </a:pPr>
            <a:r>
              <a:rPr lang="en-GB" b="1" dirty="0">
                <a:latin typeface="Arial Narrow"/>
              </a:rPr>
              <a:t> </a:t>
            </a:r>
            <a:r>
              <a:rPr lang="en-GB" dirty="0">
                <a:latin typeface="Arial Narrow"/>
              </a:rPr>
              <a:t>Starting sentences with a capital letter and knowing when else these are needed. Ending sentences with a full stop, question mark and exclamation mark. Join sentences using 'and'. </a:t>
            </a:r>
            <a:endParaRPr lang="en-GB" dirty="0">
              <a:latin typeface="Arial Narrow" panose="020B0606020202030204" pitchFamily="34" charset="0"/>
            </a:endParaRPr>
          </a:p>
        </p:txBody>
      </p:sp>
    </p:spTree>
    <p:extLst>
      <p:ext uri="{BB962C8B-B14F-4D97-AF65-F5344CB8AC3E}">
        <p14:creationId xmlns:p14="http://schemas.microsoft.com/office/powerpoint/2010/main" val="2868303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Narrow" panose="020B0606020202030204" pitchFamily="34" charset="0"/>
              </a:rPr>
              <a:t>KS1 writing at Tweseldown</a:t>
            </a:r>
          </a:p>
        </p:txBody>
      </p:sp>
      <p:sp>
        <p:nvSpPr>
          <p:cNvPr id="3" name="Content Placeholder 2"/>
          <p:cNvSpPr>
            <a:spLocks noGrp="1"/>
          </p:cNvSpPr>
          <p:nvPr>
            <p:ph idx="1"/>
          </p:nvPr>
        </p:nvSpPr>
        <p:spPr/>
        <p:txBody>
          <a:bodyPr/>
          <a:lstStyle/>
          <a:p>
            <a:r>
              <a:rPr lang="en-GB" sz="2800" dirty="0">
                <a:latin typeface="Arial Narrow" panose="020B0606020202030204" pitchFamily="34" charset="0"/>
              </a:rPr>
              <a:t>Transition – Drawing Club</a:t>
            </a:r>
          </a:p>
          <a:p>
            <a:r>
              <a:rPr lang="en-GB" sz="2800" dirty="0">
                <a:latin typeface="Arial Narrow" panose="020B0606020202030204" pitchFamily="34" charset="0"/>
              </a:rPr>
              <a:t>Unit of week over a 2 or 3 week period</a:t>
            </a:r>
          </a:p>
          <a:p>
            <a:r>
              <a:rPr lang="en-GB" sz="2800" dirty="0">
                <a:latin typeface="Arial Narrow" panose="020B0606020202030204" pitchFamily="34" charset="0"/>
              </a:rPr>
              <a:t>End of unit outcome which is described to children at the start</a:t>
            </a:r>
          </a:p>
          <a:p>
            <a:r>
              <a:rPr lang="en-GB" sz="2800" dirty="0">
                <a:latin typeface="Arial Narrow" panose="020B0606020202030204" pitchFamily="34" charset="0"/>
              </a:rPr>
              <a:t>Teachers set out objectives based on what children need to learn</a:t>
            </a:r>
          </a:p>
          <a:p>
            <a:r>
              <a:rPr lang="en-GB" sz="2800" dirty="0">
                <a:latin typeface="Arial Narrow" panose="020B0606020202030204" pitchFamily="34" charset="0"/>
              </a:rPr>
              <a:t>45 minute lesson daily – chance for teaching, group work and independent activity</a:t>
            </a:r>
          </a:p>
          <a:p>
            <a:endParaRPr lang="en-GB" dirty="0"/>
          </a:p>
        </p:txBody>
      </p:sp>
    </p:spTree>
    <p:extLst>
      <p:ext uri="{BB962C8B-B14F-4D97-AF65-F5344CB8AC3E}">
        <p14:creationId xmlns:p14="http://schemas.microsoft.com/office/powerpoint/2010/main" val="1672955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158" y="1082184"/>
            <a:ext cx="2281275" cy="4601183"/>
          </a:xfrm>
        </p:spPr>
        <p:txBody>
          <a:bodyPr/>
          <a:lstStyle/>
          <a:p>
            <a:pPr algn="ctr"/>
            <a:r>
              <a:rPr lang="en-GB" dirty="0">
                <a:latin typeface="Arial Narrow" panose="020B0606020202030204" pitchFamily="34" charset="0"/>
              </a:rPr>
              <a:t>Year 1 learning journey at Tweseldown</a:t>
            </a:r>
          </a:p>
        </p:txBody>
      </p:sp>
      <p:pic>
        <p:nvPicPr>
          <p:cNvPr id="5" name="Content Placeholder 4"/>
          <p:cNvPicPr>
            <a:picLocks noGrp="1" noChangeAspect="1"/>
          </p:cNvPicPr>
          <p:nvPr>
            <p:ph idx="1"/>
          </p:nvPr>
        </p:nvPicPr>
        <p:blipFill rotWithShape="1">
          <a:blip r:embed="rId2"/>
          <a:srcRect r="6568"/>
          <a:stretch/>
        </p:blipFill>
        <p:spPr>
          <a:xfrm>
            <a:off x="2602433" y="380408"/>
            <a:ext cx="1664189" cy="1657350"/>
          </a:xfrm>
          <a:prstGeom prst="rect">
            <a:avLst/>
          </a:prstGeom>
        </p:spPr>
      </p:pic>
      <p:sp>
        <p:nvSpPr>
          <p:cNvPr id="7" name="Freeform 6"/>
          <p:cNvSpPr/>
          <p:nvPr/>
        </p:nvSpPr>
        <p:spPr>
          <a:xfrm>
            <a:off x="4744172" y="731520"/>
            <a:ext cx="4459458" cy="4951847"/>
          </a:xfrm>
          <a:custGeom>
            <a:avLst/>
            <a:gdLst>
              <a:gd name="connsiteX0" fmla="*/ 0 w 4459458"/>
              <a:gd name="connsiteY0" fmla="*/ 422031 h 4951847"/>
              <a:gd name="connsiteX1" fmla="*/ 14068 w 4459458"/>
              <a:gd name="connsiteY1" fmla="*/ 337625 h 4951847"/>
              <a:gd name="connsiteX2" fmla="*/ 98474 w 4459458"/>
              <a:gd name="connsiteY2" fmla="*/ 281354 h 4951847"/>
              <a:gd name="connsiteX3" fmla="*/ 126609 w 4459458"/>
              <a:gd name="connsiteY3" fmla="*/ 253218 h 4951847"/>
              <a:gd name="connsiteX4" fmla="*/ 225083 w 4459458"/>
              <a:gd name="connsiteY4" fmla="*/ 225083 h 4951847"/>
              <a:gd name="connsiteX5" fmla="*/ 267286 w 4459458"/>
              <a:gd name="connsiteY5" fmla="*/ 196948 h 4951847"/>
              <a:gd name="connsiteX6" fmla="*/ 351692 w 4459458"/>
              <a:gd name="connsiteY6" fmla="*/ 168812 h 4951847"/>
              <a:gd name="connsiteX7" fmla="*/ 393895 w 4459458"/>
              <a:gd name="connsiteY7" fmla="*/ 140677 h 4951847"/>
              <a:gd name="connsiteX8" fmla="*/ 478301 w 4459458"/>
              <a:gd name="connsiteY8" fmla="*/ 112542 h 4951847"/>
              <a:gd name="connsiteX9" fmla="*/ 562708 w 4459458"/>
              <a:gd name="connsiteY9" fmla="*/ 84406 h 4951847"/>
              <a:gd name="connsiteX10" fmla="*/ 618978 w 4459458"/>
              <a:gd name="connsiteY10" fmla="*/ 70338 h 4951847"/>
              <a:gd name="connsiteX11" fmla="*/ 661181 w 4459458"/>
              <a:gd name="connsiteY11" fmla="*/ 56271 h 4951847"/>
              <a:gd name="connsiteX12" fmla="*/ 829994 w 4459458"/>
              <a:gd name="connsiteY12" fmla="*/ 28135 h 4951847"/>
              <a:gd name="connsiteX13" fmla="*/ 914400 w 4459458"/>
              <a:gd name="connsiteY13" fmla="*/ 14068 h 4951847"/>
              <a:gd name="connsiteX14" fmla="*/ 1167618 w 4459458"/>
              <a:gd name="connsiteY14" fmla="*/ 0 h 4951847"/>
              <a:gd name="connsiteX15" fmla="*/ 1941341 w 4459458"/>
              <a:gd name="connsiteY15" fmla="*/ 14068 h 4951847"/>
              <a:gd name="connsiteX16" fmla="*/ 1983544 w 4459458"/>
              <a:gd name="connsiteY16" fmla="*/ 28135 h 4951847"/>
              <a:gd name="connsiteX17" fmla="*/ 2124221 w 4459458"/>
              <a:gd name="connsiteY17" fmla="*/ 56271 h 4951847"/>
              <a:gd name="connsiteX18" fmla="*/ 2250831 w 4459458"/>
              <a:gd name="connsiteY18" fmla="*/ 84406 h 4951847"/>
              <a:gd name="connsiteX19" fmla="*/ 2405575 w 4459458"/>
              <a:gd name="connsiteY19" fmla="*/ 126609 h 4951847"/>
              <a:gd name="connsiteX20" fmla="*/ 2461846 w 4459458"/>
              <a:gd name="connsiteY20" fmla="*/ 140677 h 4951847"/>
              <a:gd name="connsiteX21" fmla="*/ 2546252 w 4459458"/>
              <a:gd name="connsiteY21" fmla="*/ 168812 h 4951847"/>
              <a:gd name="connsiteX22" fmla="*/ 2588455 w 4459458"/>
              <a:gd name="connsiteY22" fmla="*/ 182880 h 4951847"/>
              <a:gd name="connsiteX23" fmla="*/ 2616591 w 4459458"/>
              <a:gd name="connsiteY23" fmla="*/ 211015 h 4951847"/>
              <a:gd name="connsiteX24" fmla="*/ 2700997 w 4459458"/>
              <a:gd name="connsiteY24" fmla="*/ 267286 h 4951847"/>
              <a:gd name="connsiteX25" fmla="*/ 2799471 w 4459458"/>
              <a:gd name="connsiteY25" fmla="*/ 351692 h 4951847"/>
              <a:gd name="connsiteX26" fmla="*/ 2813538 w 4459458"/>
              <a:gd name="connsiteY26" fmla="*/ 393895 h 4951847"/>
              <a:gd name="connsiteX27" fmla="*/ 2841674 w 4459458"/>
              <a:gd name="connsiteY27" fmla="*/ 422031 h 4951847"/>
              <a:gd name="connsiteX28" fmla="*/ 2869809 w 4459458"/>
              <a:gd name="connsiteY28" fmla="*/ 506437 h 4951847"/>
              <a:gd name="connsiteX29" fmla="*/ 2883877 w 4459458"/>
              <a:gd name="connsiteY29" fmla="*/ 548640 h 4951847"/>
              <a:gd name="connsiteX30" fmla="*/ 2897944 w 4459458"/>
              <a:gd name="connsiteY30" fmla="*/ 590843 h 4951847"/>
              <a:gd name="connsiteX31" fmla="*/ 2912012 w 4459458"/>
              <a:gd name="connsiteY31" fmla="*/ 633046 h 4951847"/>
              <a:gd name="connsiteX32" fmla="*/ 2897944 w 4459458"/>
              <a:gd name="connsiteY32" fmla="*/ 1083212 h 4951847"/>
              <a:gd name="connsiteX33" fmla="*/ 2869809 w 4459458"/>
              <a:gd name="connsiteY33" fmla="*/ 1167618 h 4951847"/>
              <a:gd name="connsiteX34" fmla="*/ 2855741 w 4459458"/>
              <a:gd name="connsiteY34" fmla="*/ 1209822 h 4951847"/>
              <a:gd name="connsiteX35" fmla="*/ 2827606 w 4459458"/>
              <a:gd name="connsiteY35" fmla="*/ 1252025 h 4951847"/>
              <a:gd name="connsiteX36" fmla="*/ 2799471 w 4459458"/>
              <a:gd name="connsiteY36" fmla="*/ 1336431 h 4951847"/>
              <a:gd name="connsiteX37" fmla="*/ 2757268 w 4459458"/>
              <a:gd name="connsiteY37" fmla="*/ 1463040 h 4951847"/>
              <a:gd name="connsiteX38" fmla="*/ 2743200 w 4459458"/>
              <a:gd name="connsiteY38" fmla="*/ 1505243 h 4951847"/>
              <a:gd name="connsiteX39" fmla="*/ 2715064 w 4459458"/>
              <a:gd name="connsiteY39" fmla="*/ 1533378 h 4951847"/>
              <a:gd name="connsiteX40" fmla="*/ 2686929 w 4459458"/>
              <a:gd name="connsiteY40" fmla="*/ 1617785 h 4951847"/>
              <a:gd name="connsiteX41" fmla="*/ 2616591 w 4459458"/>
              <a:gd name="connsiteY41" fmla="*/ 1702191 h 4951847"/>
              <a:gd name="connsiteX42" fmla="*/ 2602523 w 4459458"/>
              <a:gd name="connsiteY42" fmla="*/ 1744394 h 4951847"/>
              <a:gd name="connsiteX43" fmla="*/ 2560320 w 4459458"/>
              <a:gd name="connsiteY43" fmla="*/ 1772529 h 4951847"/>
              <a:gd name="connsiteX44" fmla="*/ 2532184 w 4459458"/>
              <a:gd name="connsiteY44" fmla="*/ 1800665 h 4951847"/>
              <a:gd name="connsiteX45" fmla="*/ 2461846 w 4459458"/>
              <a:gd name="connsiteY45" fmla="*/ 1871003 h 4951847"/>
              <a:gd name="connsiteX46" fmla="*/ 2405575 w 4459458"/>
              <a:gd name="connsiteY46" fmla="*/ 1941342 h 4951847"/>
              <a:gd name="connsiteX47" fmla="*/ 2321169 w 4459458"/>
              <a:gd name="connsiteY47" fmla="*/ 1997612 h 4951847"/>
              <a:gd name="connsiteX48" fmla="*/ 2250831 w 4459458"/>
              <a:gd name="connsiteY48" fmla="*/ 2039815 h 4951847"/>
              <a:gd name="connsiteX49" fmla="*/ 2180492 w 4459458"/>
              <a:gd name="connsiteY49" fmla="*/ 2082018 h 4951847"/>
              <a:gd name="connsiteX50" fmla="*/ 2124221 w 4459458"/>
              <a:gd name="connsiteY50" fmla="*/ 2138289 h 4951847"/>
              <a:gd name="connsiteX51" fmla="*/ 2096086 w 4459458"/>
              <a:gd name="connsiteY51" fmla="*/ 2166425 h 4951847"/>
              <a:gd name="connsiteX52" fmla="*/ 2053883 w 4459458"/>
              <a:gd name="connsiteY52" fmla="*/ 2194560 h 4951847"/>
              <a:gd name="connsiteX53" fmla="*/ 2025748 w 4459458"/>
              <a:gd name="connsiteY53" fmla="*/ 2236763 h 4951847"/>
              <a:gd name="connsiteX54" fmla="*/ 1941341 w 4459458"/>
              <a:gd name="connsiteY54" fmla="*/ 2321169 h 4951847"/>
              <a:gd name="connsiteX55" fmla="*/ 1871003 w 4459458"/>
              <a:gd name="connsiteY55" fmla="*/ 2391508 h 4951847"/>
              <a:gd name="connsiteX56" fmla="*/ 1772529 w 4459458"/>
              <a:gd name="connsiteY56" fmla="*/ 2475914 h 4951847"/>
              <a:gd name="connsiteX57" fmla="*/ 1688123 w 4459458"/>
              <a:gd name="connsiteY57" fmla="*/ 2560320 h 4951847"/>
              <a:gd name="connsiteX58" fmla="*/ 1645920 w 4459458"/>
              <a:gd name="connsiteY58" fmla="*/ 2602523 h 4951847"/>
              <a:gd name="connsiteX59" fmla="*/ 1631852 w 4459458"/>
              <a:gd name="connsiteY59" fmla="*/ 2644726 h 4951847"/>
              <a:gd name="connsiteX60" fmla="*/ 1589649 w 4459458"/>
              <a:gd name="connsiteY60" fmla="*/ 2672862 h 4951847"/>
              <a:gd name="connsiteX61" fmla="*/ 1547446 w 4459458"/>
              <a:gd name="connsiteY61" fmla="*/ 2715065 h 4951847"/>
              <a:gd name="connsiteX62" fmla="*/ 1533378 w 4459458"/>
              <a:gd name="connsiteY62" fmla="*/ 2757268 h 4951847"/>
              <a:gd name="connsiteX63" fmla="*/ 1477108 w 4459458"/>
              <a:gd name="connsiteY63" fmla="*/ 2841674 h 4951847"/>
              <a:gd name="connsiteX64" fmla="*/ 1434904 w 4459458"/>
              <a:gd name="connsiteY64" fmla="*/ 2940148 h 4951847"/>
              <a:gd name="connsiteX65" fmla="*/ 1406769 w 4459458"/>
              <a:gd name="connsiteY65" fmla="*/ 3024554 h 4951847"/>
              <a:gd name="connsiteX66" fmla="*/ 1392701 w 4459458"/>
              <a:gd name="connsiteY66" fmla="*/ 3066757 h 4951847"/>
              <a:gd name="connsiteX67" fmla="*/ 1378634 w 4459458"/>
              <a:gd name="connsiteY67" fmla="*/ 3123028 h 4951847"/>
              <a:gd name="connsiteX68" fmla="*/ 1350498 w 4459458"/>
              <a:gd name="connsiteY68" fmla="*/ 3235569 h 4951847"/>
              <a:gd name="connsiteX69" fmla="*/ 1378634 w 4459458"/>
              <a:gd name="connsiteY69" fmla="*/ 3530991 h 4951847"/>
              <a:gd name="connsiteX70" fmla="*/ 1392701 w 4459458"/>
              <a:gd name="connsiteY70" fmla="*/ 3587262 h 4951847"/>
              <a:gd name="connsiteX71" fmla="*/ 1420837 w 4459458"/>
              <a:gd name="connsiteY71" fmla="*/ 3615397 h 4951847"/>
              <a:gd name="connsiteX72" fmla="*/ 1448972 w 4459458"/>
              <a:gd name="connsiteY72" fmla="*/ 3742006 h 4951847"/>
              <a:gd name="connsiteX73" fmla="*/ 1477108 w 4459458"/>
              <a:gd name="connsiteY73" fmla="*/ 3784209 h 4951847"/>
              <a:gd name="connsiteX74" fmla="*/ 1505243 w 4459458"/>
              <a:gd name="connsiteY74" fmla="*/ 3868615 h 4951847"/>
              <a:gd name="connsiteX75" fmla="*/ 1533378 w 4459458"/>
              <a:gd name="connsiteY75" fmla="*/ 3924886 h 4951847"/>
              <a:gd name="connsiteX76" fmla="*/ 1575581 w 4459458"/>
              <a:gd name="connsiteY76" fmla="*/ 4037428 h 4951847"/>
              <a:gd name="connsiteX77" fmla="*/ 1645920 w 4459458"/>
              <a:gd name="connsiteY77" fmla="*/ 4121834 h 4951847"/>
              <a:gd name="connsiteX78" fmla="*/ 1674055 w 4459458"/>
              <a:gd name="connsiteY78" fmla="*/ 4164037 h 4951847"/>
              <a:gd name="connsiteX79" fmla="*/ 1744394 w 4459458"/>
              <a:gd name="connsiteY79" fmla="*/ 4220308 h 4951847"/>
              <a:gd name="connsiteX80" fmla="*/ 1828800 w 4459458"/>
              <a:gd name="connsiteY80" fmla="*/ 4290646 h 4951847"/>
              <a:gd name="connsiteX81" fmla="*/ 1899138 w 4459458"/>
              <a:gd name="connsiteY81" fmla="*/ 4360985 h 4951847"/>
              <a:gd name="connsiteX82" fmla="*/ 1927274 w 4459458"/>
              <a:gd name="connsiteY82" fmla="*/ 4403188 h 4951847"/>
              <a:gd name="connsiteX83" fmla="*/ 2011680 w 4459458"/>
              <a:gd name="connsiteY83" fmla="*/ 4459458 h 4951847"/>
              <a:gd name="connsiteX84" fmla="*/ 2053883 w 4459458"/>
              <a:gd name="connsiteY84" fmla="*/ 4487594 h 4951847"/>
              <a:gd name="connsiteX85" fmla="*/ 2138289 w 4459458"/>
              <a:gd name="connsiteY85" fmla="*/ 4543865 h 4951847"/>
              <a:gd name="connsiteX86" fmla="*/ 2236763 w 4459458"/>
              <a:gd name="connsiteY86" fmla="*/ 4614203 h 4951847"/>
              <a:gd name="connsiteX87" fmla="*/ 2335237 w 4459458"/>
              <a:gd name="connsiteY87" fmla="*/ 4642338 h 4951847"/>
              <a:gd name="connsiteX88" fmla="*/ 2419643 w 4459458"/>
              <a:gd name="connsiteY88" fmla="*/ 4684542 h 4951847"/>
              <a:gd name="connsiteX89" fmla="*/ 2461846 w 4459458"/>
              <a:gd name="connsiteY89" fmla="*/ 4712677 h 4951847"/>
              <a:gd name="connsiteX90" fmla="*/ 2658794 w 4459458"/>
              <a:gd name="connsiteY90" fmla="*/ 4768948 h 4951847"/>
              <a:gd name="connsiteX91" fmla="*/ 2813538 w 4459458"/>
              <a:gd name="connsiteY91" fmla="*/ 4811151 h 4951847"/>
              <a:gd name="connsiteX92" fmla="*/ 2869809 w 4459458"/>
              <a:gd name="connsiteY92" fmla="*/ 4825218 h 4951847"/>
              <a:gd name="connsiteX93" fmla="*/ 3137095 w 4459458"/>
              <a:gd name="connsiteY93" fmla="*/ 4853354 h 4951847"/>
              <a:gd name="connsiteX94" fmla="*/ 3418449 w 4459458"/>
              <a:gd name="connsiteY94" fmla="*/ 4881489 h 4951847"/>
              <a:gd name="connsiteX95" fmla="*/ 3713871 w 4459458"/>
              <a:gd name="connsiteY95" fmla="*/ 4895557 h 4951847"/>
              <a:gd name="connsiteX96" fmla="*/ 4276578 w 4459458"/>
              <a:gd name="connsiteY96" fmla="*/ 4923692 h 4951847"/>
              <a:gd name="connsiteX97" fmla="*/ 4389120 w 4459458"/>
              <a:gd name="connsiteY97" fmla="*/ 4937760 h 4951847"/>
              <a:gd name="connsiteX98" fmla="*/ 4459458 w 4459458"/>
              <a:gd name="connsiteY98" fmla="*/ 4951828 h 4951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4459458" h="4951847">
                <a:moveTo>
                  <a:pt x="0" y="422031"/>
                </a:moveTo>
                <a:cubicBezTo>
                  <a:pt x="4689" y="393896"/>
                  <a:pt x="-2289" y="360992"/>
                  <a:pt x="14068" y="337625"/>
                </a:cubicBezTo>
                <a:cubicBezTo>
                  <a:pt x="33459" y="309923"/>
                  <a:pt x="74564" y="305265"/>
                  <a:pt x="98474" y="281354"/>
                </a:cubicBezTo>
                <a:cubicBezTo>
                  <a:pt x="107852" y="271975"/>
                  <a:pt x="115236" y="260042"/>
                  <a:pt x="126609" y="253218"/>
                </a:cubicBezTo>
                <a:cubicBezTo>
                  <a:pt x="141021" y="244571"/>
                  <a:pt x="214577" y="227710"/>
                  <a:pt x="225083" y="225083"/>
                </a:cubicBezTo>
                <a:cubicBezTo>
                  <a:pt x="239151" y="215705"/>
                  <a:pt x="251836" y="203815"/>
                  <a:pt x="267286" y="196948"/>
                </a:cubicBezTo>
                <a:cubicBezTo>
                  <a:pt x="294387" y="184903"/>
                  <a:pt x="327016" y="185263"/>
                  <a:pt x="351692" y="168812"/>
                </a:cubicBezTo>
                <a:cubicBezTo>
                  <a:pt x="365760" y="159434"/>
                  <a:pt x="378445" y="147544"/>
                  <a:pt x="393895" y="140677"/>
                </a:cubicBezTo>
                <a:cubicBezTo>
                  <a:pt x="420996" y="128632"/>
                  <a:pt x="450166" y="121920"/>
                  <a:pt x="478301" y="112542"/>
                </a:cubicBezTo>
                <a:lnTo>
                  <a:pt x="562708" y="84406"/>
                </a:lnTo>
                <a:cubicBezTo>
                  <a:pt x="581465" y="79717"/>
                  <a:pt x="600388" y="75649"/>
                  <a:pt x="618978" y="70338"/>
                </a:cubicBezTo>
                <a:cubicBezTo>
                  <a:pt x="633236" y="66264"/>
                  <a:pt x="646795" y="59867"/>
                  <a:pt x="661181" y="56271"/>
                </a:cubicBezTo>
                <a:cubicBezTo>
                  <a:pt x="720619" y="41412"/>
                  <a:pt x="768055" y="37664"/>
                  <a:pt x="829994" y="28135"/>
                </a:cubicBezTo>
                <a:cubicBezTo>
                  <a:pt x="858186" y="23798"/>
                  <a:pt x="885975" y="16437"/>
                  <a:pt x="914400" y="14068"/>
                </a:cubicBezTo>
                <a:cubicBezTo>
                  <a:pt x="998644" y="7048"/>
                  <a:pt x="1083212" y="4689"/>
                  <a:pt x="1167618" y="0"/>
                </a:cubicBezTo>
                <a:lnTo>
                  <a:pt x="1941341" y="14068"/>
                </a:lnTo>
                <a:cubicBezTo>
                  <a:pt x="1956161" y="14579"/>
                  <a:pt x="1969069" y="24918"/>
                  <a:pt x="1983544" y="28135"/>
                </a:cubicBezTo>
                <a:cubicBezTo>
                  <a:pt x="2107913" y="55772"/>
                  <a:pt x="2026118" y="28242"/>
                  <a:pt x="2124221" y="56271"/>
                </a:cubicBezTo>
                <a:cubicBezTo>
                  <a:pt x="2273977" y="99058"/>
                  <a:pt x="1996964" y="30005"/>
                  <a:pt x="2250831" y="84406"/>
                </a:cubicBezTo>
                <a:cubicBezTo>
                  <a:pt x="2451408" y="127388"/>
                  <a:pt x="2298444" y="96001"/>
                  <a:pt x="2405575" y="126609"/>
                </a:cubicBezTo>
                <a:cubicBezTo>
                  <a:pt x="2424165" y="131920"/>
                  <a:pt x="2443327" y="135121"/>
                  <a:pt x="2461846" y="140677"/>
                </a:cubicBezTo>
                <a:cubicBezTo>
                  <a:pt x="2490252" y="149199"/>
                  <a:pt x="2518117" y="159434"/>
                  <a:pt x="2546252" y="168812"/>
                </a:cubicBezTo>
                <a:lnTo>
                  <a:pt x="2588455" y="182880"/>
                </a:lnTo>
                <a:cubicBezTo>
                  <a:pt x="2597834" y="192258"/>
                  <a:pt x="2605980" y="203057"/>
                  <a:pt x="2616591" y="211015"/>
                </a:cubicBezTo>
                <a:cubicBezTo>
                  <a:pt x="2643643" y="231304"/>
                  <a:pt x="2677087" y="243376"/>
                  <a:pt x="2700997" y="267286"/>
                </a:cubicBezTo>
                <a:cubicBezTo>
                  <a:pt x="2769223" y="335512"/>
                  <a:pt x="2735197" y="308843"/>
                  <a:pt x="2799471" y="351692"/>
                </a:cubicBezTo>
                <a:cubicBezTo>
                  <a:pt x="2804160" y="365760"/>
                  <a:pt x="2805909" y="381180"/>
                  <a:pt x="2813538" y="393895"/>
                </a:cubicBezTo>
                <a:cubicBezTo>
                  <a:pt x="2820362" y="405268"/>
                  <a:pt x="2835742" y="410168"/>
                  <a:pt x="2841674" y="422031"/>
                </a:cubicBezTo>
                <a:cubicBezTo>
                  <a:pt x="2854937" y="448557"/>
                  <a:pt x="2860431" y="478302"/>
                  <a:pt x="2869809" y="506437"/>
                </a:cubicBezTo>
                <a:lnTo>
                  <a:pt x="2883877" y="548640"/>
                </a:lnTo>
                <a:lnTo>
                  <a:pt x="2897944" y="590843"/>
                </a:lnTo>
                <a:lnTo>
                  <a:pt x="2912012" y="633046"/>
                </a:lnTo>
                <a:cubicBezTo>
                  <a:pt x="2907323" y="783101"/>
                  <a:pt x="2909759" y="933549"/>
                  <a:pt x="2897944" y="1083212"/>
                </a:cubicBezTo>
                <a:cubicBezTo>
                  <a:pt x="2895610" y="1112777"/>
                  <a:pt x="2879187" y="1139483"/>
                  <a:pt x="2869809" y="1167618"/>
                </a:cubicBezTo>
                <a:cubicBezTo>
                  <a:pt x="2865120" y="1181686"/>
                  <a:pt x="2863967" y="1197484"/>
                  <a:pt x="2855741" y="1209822"/>
                </a:cubicBezTo>
                <a:cubicBezTo>
                  <a:pt x="2846363" y="1223890"/>
                  <a:pt x="2834473" y="1236575"/>
                  <a:pt x="2827606" y="1252025"/>
                </a:cubicBezTo>
                <a:cubicBezTo>
                  <a:pt x="2815561" y="1279126"/>
                  <a:pt x="2808849" y="1308296"/>
                  <a:pt x="2799471" y="1336431"/>
                </a:cubicBezTo>
                <a:lnTo>
                  <a:pt x="2757268" y="1463040"/>
                </a:lnTo>
                <a:cubicBezTo>
                  <a:pt x="2752579" y="1477108"/>
                  <a:pt x="2753686" y="1494758"/>
                  <a:pt x="2743200" y="1505243"/>
                </a:cubicBezTo>
                <a:lnTo>
                  <a:pt x="2715064" y="1533378"/>
                </a:lnTo>
                <a:cubicBezTo>
                  <a:pt x="2705686" y="1561514"/>
                  <a:pt x="2707900" y="1596814"/>
                  <a:pt x="2686929" y="1617785"/>
                </a:cubicBezTo>
                <a:cubicBezTo>
                  <a:pt x="2655816" y="1648898"/>
                  <a:pt x="2636177" y="1663019"/>
                  <a:pt x="2616591" y="1702191"/>
                </a:cubicBezTo>
                <a:cubicBezTo>
                  <a:pt x="2609959" y="1715454"/>
                  <a:pt x="2611786" y="1732815"/>
                  <a:pt x="2602523" y="1744394"/>
                </a:cubicBezTo>
                <a:cubicBezTo>
                  <a:pt x="2591961" y="1757596"/>
                  <a:pt x="2573522" y="1761967"/>
                  <a:pt x="2560320" y="1772529"/>
                </a:cubicBezTo>
                <a:cubicBezTo>
                  <a:pt x="2549963" y="1780815"/>
                  <a:pt x="2540470" y="1790308"/>
                  <a:pt x="2532184" y="1800665"/>
                </a:cubicBezTo>
                <a:cubicBezTo>
                  <a:pt x="2478593" y="1867654"/>
                  <a:pt x="2534194" y="1822771"/>
                  <a:pt x="2461846" y="1871003"/>
                </a:cubicBezTo>
                <a:cubicBezTo>
                  <a:pt x="2443389" y="1898689"/>
                  <a:pt x="2432303" y="1921296"/>
                  <a:pt x="2405575" y="1941342"/>
                </a:cubicBezTo>
                <a:cubicBezTo>
                  <a:pt x="2378523" y="1961631"/>
                  <a:pt x="2345079" y="1973701"/>
                  <a:pt x="2321169" y="1997612"/>
                </a:cubicBezTo>
                <a:cubicBezTo>
                  <a:pt x="2282549" y="2036234"/>
                  <a:pt x="2305617" y="2021554"/>
                  <a:pt x="2250831" y="2039815"/>
                </a:cubicBezTo>
                <a:cubicBezTo>
                  <a:pt x="2146871" y="2143775"/>
                  <a:pt x="2308326" y="1990709"/>
                  <a:pt x="2180492" y="2082018"/>
                </a:cubicBezTo>
                <a:cubicBezTo>
                  <a:pt x="2158907" y="2097436"/>
                  <a:pt x="2142978" y="2119532"/>
                  <a:pt x="2124221" y="2138289"/>
                </a:cubicBezTo>
                <a:cubicBezTo>
                  <a:pt x="2114843" y="2147668"/>
                  <a:pt x="2107122" y="2159068"/>
                  <a:pt x="2096086" y="2166425"/>
                </a:cubicBezTo>
                <a:lnTo>
                  <a:pt x="2053883" y="2194560"/>
                </a:lnTo>
                <a:cubicBezTo>
                  <a:pt x="2044505" y="2208628"/>
                  <a:pt x="2036751" y="2223926"/>
                  <a:pt x="2025748" y="2236763"/>
                </a:cubicBezTo>
                <a:cubicBezTo>
                  <a:pt x="2025728" y="2236786"/>
                  <a:pt x="1955420" y="2307090"/>
                  <a:pt x="1941341" y="2321169"/>
                </a:cubicBezTo>
                <a:lnTo>
                  <a:pt x="1871003" y="2391508"/>
                </a:lnTo>
                <a:cubicBezTo>
                  <a:pt x="1806729" y="2434357"/>
                  <a:pt x="1840755" y="2407688"/>
                  <a:pt x="1772529" y="2475914"/>
                </a:cubicBezTo>
                <a:lnTo>
                  <a:pt x="1688123" y="2560320"/>
                </a:lnTo>
                <a:lnTo>
                  <a:pt x="1645920" y="2602523"/>
                </a:lnTo>
                <a:cubicBezTo>
                  <a:pt x="1641231" y="2616591"/>
                  <a:pt x="1641115" y="2633147"/>
                  <a:pt x="1631852" y="2644726"/>
                </a:cubicBezTo>
                <a:cubicBezTo>
                  <a:pt x="1621290" y="2657928"/>
                  <a:pt x="1602638" y="2662038"/>
                  <a:pt x="1589649" y="2672862"/>
                </a:cubicBezTo>
                <a:cubicBezTo>
                  <a:pt x="1574366" y="2685598"/>
                  <a:pt x="1561514" y="2700997"/>
                  <a:pt x="1547446" y="2715065"/>
                </a:cubicBezTo>
                <a:cubicBezTo>
                  <a:pt x="1542757" y="2729133"/>
                  <a:pt x="1540579" y="2744305"/>
                  <a:pt x="1533378" y="2757268"/>
                </a:cubicBezTo>
                <a:cubicBezTo>
                  <a:pt x="1516956" y="2786827"/>
                  <a:pt x="1487801" y="2809595"/>
                  <a:pt x="1477108" y="2841674"/>
                </a:cubicBezTo>
                <a:cubicBezTo>
                  <a:pt x="1431820" y="2977536"/>
                  <a:pt x="1504446" y="2766295"/>
                  <a:pt x="1434904" y="2940148"/>
                </a:cubicBezTo>
                <a:cubicBezTo>
                  <a:pt x="1423890" y="2967684"/>
                  <a:pt x="1416147" y="2996419"/>
                  <a:pt x="1406769" y="3024554"/>
                </a:cubicBezTo>
                <a:cubicBezTo>
                  <a:pt x="1402080" y="3038622"/>
                  <a:pt x="1396297" y="3052371"/>
                  <a:pt x="1392701" y="3066757"/>
                </a:cubicBezTo>
                <a:cubicBezTo>
                  <a:pt x="1388012" y="3085514"/>
                  <a:pt x="1383945" y="3104438"/>
                  <a:pt x="1378634" y="3123028"/>
                </a:cubicBezTo>
                <a:cubicBezTo>
                  <a:pt x="1349792" y="3223976"/>
                  <a:pt x="1379104" y="3092543"/>
                  <a:pt x="1350498" y="3235569"/>
                </a:cubicBezTo>
                <a:cubicBezTo>
                  <a:pt x="1373412" y="3648006"/>
                  <a:pt x="1336425" y="3383258"/>
                  <a:pt x="1378634" y="3530991"/>
                </a:cubicBezTo>
                <a:cubicBezTo>
                  <a:pt x="1383945" y="3549581"/>
                  <a:pt x="1384054" y="3569969"/>
                  <a:pt x="1392701" y="3587262"/>
                </a:cubicBezTo>
                <a:cubicBezTo>
                  <a:pt x="1398632" y="3599125"/>
                  <a:pt x="1411458" y="3606019"/>
                  <a:pt x="1420837" y="3615397"/>
                </a:cubicBezTo>
                <a:cubicBezTo>
                  <a:pt x="1423342" y="3627920"/>
                  <a:pt x="1441520" y="3724619"/>
                  <a:pt x="1448972" y="3742006"/>
                </a:cubicBezTo>
                <a:cubicBezTo>
                  <a:pt x="1455632" y="3757546"/>
                  <a:pt x="1467729" y="3770141"/>
                  <a:pt x="1477108" y="3784209"/>
                </a:cubicBezTo>
                <a:cubicBezTo>
                  <a:pt x="1486486" y="3812344"/>
                  <a:pt x="1491980" y="3842089"/>
                  <a:pt x="1505243" y="3868615"/>
                </a:cubicBezTo>
                <a:cubicBezTo>
                  <a:pt x="1514621" y="3887372"/>
                  <a:pt x="1526015" y="3905250"/>
                  <a:pt x="1533378" y="3924886"/>
                </a:cubicBezTo>
                <a:cubicBezTo>
                  <a:pt x="1571141" y="4025588"/>
                  <a:pt x="1518616" y="3937739"/>
                  <a:pt x="1575581" y="4037428"/>
                </a:cubicBezTo>
                <a:cubicBezTo>
                  <a:pt x="1613682" y="4104105"/>
                  <a:pt x="1593021" y="4058355"/>
                  <a:pt x="1645920" y="4121834"/>
                </a:cubicBezTo>
                <a:cubicBezTo>
                  <a:pt x="1656744" y="4134822"/>
                  <a:pt x="1663493" y="4150835"/>
                  <a:pt x="1674055" y="4164037"/>
                </a:cubicBezTo>
                <a:cubicBezTo>
                  <a:pt x="1706794" y="4204960"/>
                  <a:pt x="1700528" y="4183753"/>
                  <a:pt x="1744394" y="4220308"/>
                </a:cubicBezTo>
                <a:cubicBezTo>
                  <a:pt x="1852703" y="4310566"/>
                  <a:pt x="1724025" y="4220797"/>
                  <a:pt x="1828800" y="4290646"/>
                </a:cubicBezTo>
                <a:cubicBezTo>
                  <a:pt x="1857064" y="4375436"/>
                  <a:pt x="1818907" y="4294126"/>
                  <a:pt x="1899138" y="4360985"/>
                </a:cubicBezTo>
                <a:cubicBezTo>
                  <a:pt x="1912127" y="4371809"/>
                  <a:pt x="1914550" y="4392055"/>
                  <a:pt x="1927274" y="4403188"/>
                </a:cubicBezTo>
                <a:cubicBezTo>
                  <a:pt x="1952722" y="4425455"/>
                  <a:pt x="1983545" y="4440701"/>
                  <a:pt x="2011680" y="4459458"/>
                </a:cubicBezTo>
                <a:lnTo>
                  <a:pt x="2053883" y="4487594"/>
                </a:lnTo>
                <a:cubicBezTo>
                  <a:pt x="2053900" y="4487605"/>
                  <a:pt x="2138273" y="4543853"/>
                  <a:pt x="2138289" y="4543865"/>
                </a:cubicBezTo>
                <a:cubicBezTo>
                  <a:pt x="2151035" y="4553424"/>
                  <a:pt x="2216191" y="4603917"/>
                  <a:pt x="2236763" y="4614203"/>
                </a:cubicBezTo>
                <a:cubicBezTo>
                  <a:pt x="2256949" y="4624296"/>
                  <a:pt x="2317202" y="4637830"/>
                  <a:pt x="2335237" y="4642338"/>
                </a:cubicBezTo>
                <a:cubicBezTo>
                  <a:pt x="2456176" y="4722966"/>
                  <a:pt x="2303166" y="4626303"/>
                  <a:pt x="2419643" y="4684542"/>
                </a:cubicBezTo>
                <a:cubicBezTo>
                  <a:pt x="2434765" y="4692103"/>
                  <a:pt x="2446396" y="4705810"/>
                  <a:pt x="2461846" y="4712677"/>
                </a:cubicBezTo>
                <a:cubicBezTo>
                  <a:pt x="2543125" y="4748801"/>
                  <a:pt x="2569388" y="4739146"/>
                  <a:pt x="2658794" y="4768948"/>
                </a:cubicBezTo>
                <a:cubicBezTo>
                  <a:pt x="2790537" y="4812862"/>
                  <a:pt x="2694242" y="4784641"/>
                  <a:pt x="2813538" y="4811151"/>
                </a:cubicBezTo>
                <a:cubicBezTo>
                  <a:pt x="2832412" y="4815345"/>
                  <a:pt x="2850738" y="4822040"/>
                  <a:pt x="2869809" y="4825218"/>
                </a:cubicBezTo>
                <a:cubicBezTo>
                  <a:pt x="2943585" y="4837514"/>
                  <a:pt x="3068219" y="4847092"/>
                  <a:pt x="3137095" y="4853354"/>
                </a:cubicBezTo>
                <a:cubicBezTo>
                  <a:pt x="3263587" y="4884978"/>
                  <a:pt x="3184600" y="4868849"/>
                  <a:pt x="3418449" y="4881489"/>
                </a:cubicBezTo>
                <a:lnTo>
                  <a:pt x="3713871" y="4895557"/>
                </a:lnTo>
                <a:cubicBezTo>
                  <a:pt x="3969471" y="4938158"/>
                  <a:pt x="3692253" y="4895867"/>
                  <a:pt x="4276578" y="4923692"/>
                </a:cubicBezTo>
                <a:cubicBezTo>
                  <a:pt x="4314341" y="4925490"/>
                  <a:pt x="4351828" y="4931545"/>
                  <a:pt x="4389120" y="4937760"/>
                </a:cubicBezTo>
                <a:cubicBezTo>
                  <a:pt x="4480350" y="4952965"/>
                  <a:pt x="4418682" y="4951828"/>
                  <a:pt x="4459458" y="4951828"/>
                </a:cubicBezTo>
              </a:path>
            </a:pathLst>
          </a:cu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435523" y="1209083"/>
            <a:ext cx="3562066" cy="1323439"/>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rial Narrow" panose="020B0606020202030204" pitchFamily="34" charset="0"/>
              </a:rPr>
              <a:t>Learn the story – verbal retell</a:t>
            </a:r>
          </a:p>
          <a:p>
            <a:pPr marL="342900" indent="-342900">
              <a:buFont typeface="Arial" panose="020B0604020202020204" pitchFamily="34" charset="0"/>
              <a:buChar char="•"/>
            </a:pPr>
            <a:r>
              <a:rPr lang="en-GB" sz="2000" dirty="0">
                <a:latin typeface="Arial Narrow" panose="020B0606020202030204" pitchFamily="34" charset="0"/>
              </a:rPr>
              <a:t>Role Play</a:t>
            </a:r>
          </a:p>
          <a:p>
            <a:pPr marL="342900" indent="-342900">
              <a:buFont typeface="Arial" panose="020B0604020202020204" pitchFamily="34" charset="0"/>
              <a:buChar char="•"/>
            </a:pPr>
            <a:r>
              <a:rPr lang="en-GB" sz="2000" dirty="0">
                <a:latin typeface="Arial Narrow" panose="020B0606020202030204" pitchFamily="34" charset="0"/>
              </a:rPr>
              <a:t>Vocabulary</a:t>
            </a:r>
          </a:p>
          <a:p>
            <a:pPr marL="342900" indent="-342900">
              <a:buFont typeface="Arial" panose="020B0604020202020204" pitchFamily="34" charset="0"/>
              <a:buChar char="•"/>
            </a:pPr>
            <a:r>
              <a:rPr lang="en-GB" sz="2000" dirty="0">
                <a:latin typeface="Arial Narrow" panose="020B0606020202030204" pitchFamily="34" charset="0"/>
              </a:rPr>
              <a:t>Story Map</a:t>
            </a:r>
          </a:p>
        </p:txBody>
      </p:sp>
      <p:sp>
        <p:nvSpPr>
          <p:cNvPr id="9" name="TextBox 8"/>
          <p:cNvSpPr txBox="1"/>
          <p:nvPr/>
        </p:nvSpPr>
        <p:spPr>
          <a:xfrm>
            <a:off x="7099110" y="2656142"/>
            <a:ext cx="3275463" cy="1631216"/>
          </a:xfrm>
          <a:prstGeom prst="rect">
            <a:avLst/>
          </a:prstGeom>
          <a:noFill/>
        </p:spPr>
        <p:txBody>
          <a:bodyPr wrap="square" lIns="91440" tIns="45720" rIns="91440" bIns="45720" rtlCol="0" anchor="t">
            <a:spAutoFit/>
          </a:bodyPr>
          <a:lstStyle/>
          <a:p>
            <a:r>
              <a:rPr lang="en-GB" sz="2000" dirty="0">
                <a:latin typeface="Arial Narrow" panose="020B0606020202030204" pitchFamily="34" charset="0"/>
              </a:rPr>
              <a:t>Rehearse a skill – use of full stop, use of capital for the pronoun ‘I’</a:t>
            </a:r>
          </a:p>
          <a:p>
            <a:r>
              <a:rPr lang="en-GB" sz="2000" dirty="0">
                <a:latin typeface="Arial Narrow"/>
              </a:rPr>
              <a:t>Use of capitals for names</a:t>
            </a:r>
          </a:p>
          <a:p>
            <a:r>
              <a:rPr lang="en-GB" sz="2000" dirty="0">
                <a:latin typeface="Arial Narrow" panose="020B0606020202030204" pitchFamily="34" charset="0"/>
              </a:rPr>
              <a:t>Planning and imitate</a:t>
            </a:r>
          </a:p>
        </p:txBody>
      </p:sp>
      <p:sp>
        <p:nvSpPr>
          <p:cNvPr id="10" name="TextBox 9"/>
          <p:cNvSpPr txBox="1"/>
          <p:nvPr/>
        </p:nvSpPr>
        <p:spPr>
          <a:xfrm>
            <a:off x="4864000" y="5534561"/>
            <a:ext cx="4219801" cy="1323439"/>
          </a:xfrm>
          <a:prstGeom prst="rect">
            <a:avLst/>
          </a:prstGeom>
          <a:noFill/>
        </p:spPr>
        <p:txBody>
          <a:bodyPr wrap="square" rtlCol="0">
            <a:spAutoFit/>
          </a:bodyPr>
          <a:lstStyle/>
          <a:p>
            <a:r>
              <a:rPr lang="en-GB" sz="2000" dirty="0">
                <a:latin typeface="Arial Narrow" panose="020B0606020202030204" pitchFamily="34" charset="0"/>
              </a:rPr>
              <a:t>Complete own version of the story</a:t>
            </a:r>
          </a:p>
          <a:p>
            <a:r>
              <a:rPr lang="en-GB" sz="2000" dirty="0">
                <a:latin typeface="Arial Narrow" panose="020B0606020202030204" pitchFamily="34" charset="0"/>
              </a:rPr>
              <a:t>Using skills learned</a:t>
            </a:r>
          </a:p>
          <a:p>
            <a:r>
              <a:rPr lang="en-GB" sz="2000" dirty="0">
                <a:latin typeface="Arial Narrow" panose="020B0606020202030204" pitchFamily="34" charset="0"/>
              </a:rPr>
              <a:t>Modelled by teachers</a:t>
            </a:r>
          </a:p>
          <a:p>
            <a:endParaRPr lang="en-GB" sz="2000" dirty="0">
              <a:latin typeface="Arial Narrow" panose="020B0606020202030204" pitchFamily="34" charset="0"/>
            </a:endParaRPr>
          </a:p>
        </p:txBody>
      </p:sp>
    </p:spTree>
    <p:extLst>
      <p:ext uri="{BB962C8B-B14F-4D97-AF65-F5344CB8AC3E}">
        <p14:creationId xmlns:p14="http://schemas.microsoft.com/office/powerpoint/2010/main" val="41412136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Narrow" panose="020B0606020202030204" pitchFamily="34" charset="0"/>
              </a:rPr>
              <a:t>Year 1 writing at Tweseldown</a:t>
            </a:r>
          </a:p>
        </p:txBody>
      </p:sp>
      <p:pic>
        <p:nvPicPr>
          <p:cNvPr id="5" name="Picture 4"/>
          <p:cNvPicPr>
            <a:picLocks noChangeAspect="1"/>
          </p:cNvPicPr>
          <p:nvPr/>
        </p:nvPicPr>
        <p:blipFill>
          <a:blip r:embed="rId2"/>
          <a:stretch>
            <a:fillRect/>
          </a:stretch>
        </p:blipFill>
        <p:spPr>
          <a:xfrm>
            <a:off x="8376074" y="1685431"/>
            <a:ext cx="2908293" cy="3376802"/>
          </a:xfrm>
          <a:prstGeom prst="rect">
            <a:avLst/>
          </a:prstGeom>
        </p:spPr>
      </p:pic>
      <p:sp>
        <p:nvSpPr>
          <p:cNvPr id="7" name="Rectangle 6"/>
          <p:cNvSpPr/>
          <p:nvPr/>
        </p:nvSpPr>
        <p:spPr>
          <a:xfrm>
            <a:off x="7281385" y="205374"/>
            <a:ext cx="4227776" cy="1477328"/>
          </a:xfrm>
          <a:prstGeom prst="rect">
            <a:avLst/>
          </a:prstGeom>
        </p:spPr>
        <p:txBody>
          <a:bodyPr wrap="square">
            <a:spAutoFit/>
          </a:bodyPr>
          <a:lstStyle/>
          <a:p>
            <a:pPr algn="ctr"/>
            <a:r>
              <a:rPr lang="en-GB" altLang="en-US" dirty="0">
                <a:latin typeface="Arial Narrow" panose="020B0606020202030204" pitchFamily="34" charset="0"/>
              </a:rPr>
              <a:t>The child can use letter blends, e.g. </a:t>
            </a:r>
            <a:r>
              <a:rPr lang="en-GB" altLang="en-US" dirty="0" err="1">
                <a:latin typeface="Arial Narrow" panose="020B0606020202030204" pitchFamily="34" charset="0"/>
              </a:rPr>
              <a:t>pl</a:t>
            </a:r>
            <a:r>
              <a:rPr lang="en-GB" altLang="en-US" dirty="0">
                <a:latin typeface="Arial Narrow" panose="020B0606020202030204" pitchFamily="34" charset="0"/>
              </a:rPr>
              <a:t>, </a:t>
            </a:r>
            <a:r>
              <a:rPr lang="en-GB" altLang="en-US" dirty="0" err="1">
                <a:latin typeface="Arial Narrow" panose="020B0606020202030204" pitchFamily="34" charset="0"/>
              </a:rPr>
              <a:t>sh</a:t>
            </a:r>
            <a:r>
              <a:rPr lang="en-GB" altLang="en-US" dirty="0">
                <a:latin typeface="Arial Narrow" panose="020B0606020202030204" pitchFamily="34" charset="0"/>
              </a:rPr>
              <a:t>, gr,</a:t>
            </a:r>
          </a:p>
          <a:p>
            <a:pPr algn="ctr"/>
            <a:r>
              <a:rPr lang="en-GB" altLang="en-US" dirty="0">
                <a:latin typeface="Arial Narrow" panose="020B0606020202030204" pitchFamily="34" charset="0"/>
              </a:rPr>
              <a:t>and the vowel sounds in the middle of words. Application of phonics learning, letter formation, finger spaces and use of capital to start and full stop to end the sentence. </a:t>
            </a:r>
            <a:endParaRPr lang="en-US" altLang="en-US" dirty="0">
              <a:latin typeface="Arial Narrow" panose="020B0606020202030204" pitchFamily="34" charset="0"/>
            </a:endParaRPr>
          </a:p>
        </p:txBody>
      </p:sp>
      <p:pic>
        <p:nvPicPr>
          <p:cNvPr id="8" name="Picture 7"/>
          <p:cNvPicPr>
            <a:picLocks noChangeAspect="1"/>
          </p:cNvPicPr>
          <p:nvPr/>
        </p:nvPicPr>
        <p:blipFill>
          <a:blip r:embed="rId3"/>
          <a:stretch>
            <a:fillRect/>
          </a:stretch>
        </p:blipFill>
        <p:spPr>
          <a:xfrm rot="5400000">
            <a:off x="4101010" y="-17258"/>
            <a:ext cx="2604944" cy="3033085"/>
          </a:xfrm>
          <a:prstGeom prst="rect">
            <a:avLst/>
          </a:prstGeom>
        </p:spPr>
      </p:pic>
      <p:sp>
        <p:nvSpPr>
          <p:cNvPr id="9" name="Rectangle 8"/>
          <p:cNvSpPr/>
          <p:nvPr/>
        </p:nvSpPr>
        <p:spPr>
          <a:xfrm>
            <a:off x="2765901" y="2898034"/>
            <a:ext cx="5610173" cy="923330"/>
          </a:xfrm>
          <a:prstGeom prst="rect">
            <a:avLst/>
          </a:prstGeom>
        </p:spPr>
        <p:txBody>
          <a:bodyPr wrap="square">
            <a:spAutoFit/>
          </a:bodyPr>
          <a:lstStyle/>
          <a:p>
            <a:pPr algn="ctr"/>
            <a:r>
              <a:rPr lang="en-GB" altLang="en-US" dirty="0">
                <a:latin typeface="Arial Narrow" panose="020B0606020202030204" pitchFamily="34" charset="0"/>
              </a:rPr>
              <a:t>Handwriting is legible and sat on the line. </a:t>
            </a:r>
          </a:p>
          <a:p>
            <a:pPr algn="ctr"/>
            <a:r>
              <a:rPr lang="en-GB" altLang="en-US" dirty="0">
                <a:latin typeface="Arial Narrow" panose="020B0606020202030204" pitchFamily="34" charset="0"/>
              </a:rPr>
              <a:t>Development of vocabulary.</a:t>
            </a:r>
          </a:p>
          <a:p>
            <a:pPr algn="ctr"/>
            <a:r>
              <a:rPr lang="en-GB" altLang="en-US" dirty="0">
                <a:latin typeface="Arial Narrow" panose="020B0606020202030204" pitchFamily="34" charset="0"/>
              </a:rPr>
              <a:t>Use of ‘and’ to join clauses.</a:t>
            </a:r>
            <a:endParaRPr lang="en-US" altLang="en-US" dirty="0">
              <a:latin typeface="Arial Narrow" panose="020B0606020202030204" pitchFamily="34" charset="0"/>
            </a:endParaRPr>
          </a:p>
        </p:txBody>
      </p:sp>
      <p:pic>
        <p:nvPicPr>
          <p:cNvPr id="3" name="Picture 2" descr="A paper with writing on it&#10;&#10;Description automatically generated">
            <a:extLst>
              <a:ext uri="{FF2B5EF4-FFF2-40B4-BE49-F238E27FC236}">
                <a16:creationId xmlns:a16="http://schemas.microsoft.com/office/drawing/2014/main" id="{B30C0048-7F5B-9CD3-C5F1-926AD720177F}"/>
              </a:ext>
            </a:extLst>
          </p:cNvPr>
          <p:cNvPicPr>
            <a:picLocks noChangeAspect="1"/>
          </p:cNvPicPr>
          <p:nvPr/>
        </p:nvPicPr>
        <p:blipFill>
          <a:blip r:embed="rId4"/>
          <a:srcRect l="9101" t="332" r="2555" b="319"/>
          <a:stretch/>
        </p:blipFill>
        <p:spPr>
          <a:xfrm rot="5400000">
            <a:off x="4246904" y="3545466"/>
            <a:ext cx="2706269" cy="3450622"/>
          </a:xfrm>
          <a:prstGeom prst="rect">
            <a:avLst/>
          </a:prstGeom>
        </p:spPr>
      </p:pic>
      <p:sp>
        <p:nvSpPr>
          <p:cNvPr id="4" name="Rectangle 3">
            <a:extLst>
              <a:ext uri="{FF2B5EF4-FFF2-40B4-BE49-F238E27FC236}">
                <a16:creationId xmlns:a16="http://schemas.microsoft.com/office/drawing/2014/main" id="{C8BEF2C5-65A7-4A55-D4B9-E624666A8811}"/>
              </a:ext>
            </a:extLst>
          </p:cNvPr>
          <p:cNvSpPr/>
          <p:nvPr/>
        </p:nvSpPr>
        <p:spPr>
          <a:xfrm>
            <a:off x="7817457" y="5261740"/>
            <a:ext cx="3467947" cy="1477328"/>
          </a:xfrm>
          <a:prstGeom prst="rect">
            <a:avLst/>
          </a:prstGeom>
        </p:spPr>
        <p:txBody>
          <a:bodyPr wrap="square" lIns="91440" tIns="45720" rIns="91440" bIns="45720" anchor="t">
            <a:spAutoFit/>
          </a:bodyPr>
          <a:lstStyle/>
          <a:p>
            <a:pPr algn="ctr"/>
            <a:r>
              <a:rPr lang="en-GB" altLang="en-US" dirty="0">
                <a:latin typeface="Arial Narrow"/>
              </a:rPr>
              <a:t>Series of sentences.</a:t>
            </a:r>
          </a:p>
          <a:p>
            <a:pPr algn="ctr"/>
            <a:r>
              <a:rPr lang="en-GB" altLang="en-US">
                <a:latin typeface="Arial Narrow"/>
              </a:rPr>
              <a:t>Use of prefixes and suffixes.</a:t>
            </a:r>
          </a:p>
          <a:p>
            <a:pPr algn="ctr"/>
            <a:r>
              <a:rPr lang="en-GB" altLang="en-US">
                <a:latin typeface="Arial Narrow"/>
              </a:rPr>
              <a:t>Using 'and'</a:t>
            </a:r>
            <a:endParaRPr lang="en-GB" altLang="en-US" dirty="0">
              <a:latin typeface="Arial Narrow"/>
            </a:endParaRPr>
          </a:p>
          <a:p>
            <a:pPr algn="ctr"/>
            <a:r>
              <a:rPr lang="en-GB" altLang="en-US">
                <a:latin typeface="Arial Narrow"/>
              </a:rPr>
              <a:t>Development of vocabulary</a:t>
            </a:r>
          </a:p>
          <a:p>
            <a:pPr algn="ctr"/>
            <a:r>
              <a:rPr lang="en-GB" altLang="en-US" dirty="0">
                <a:latin typeface="Arial Narrow"/>
              </a:rPr>
              <a:t>Organisation of sentences.</a:t>
            </a:r>
          </a:p>
        </p:txBody>
      </p:sp>
    </p:spTree>
    <p:extLst>
      <p:ext uri="{BB962C8B-B14F-4D97-AF65-F5344CB8AC3E}">
        <p14:creationId xmlns:p14="http://schemas.microsoft.com/office/powerpoint/2010/main" val="9488852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Narrow" panose="020B0606020202030204" pitchFamily="34" charset="0"/>
              </a:rPr>
              <a:t>Year 2 </a:t>
            </a:r>
          </a:p>
        </p:txBody>
      </p:sp>
      <p:sp>
        <p:nvSpPr>
          <p:cNvPr id="3" name="Content Placeholder 2"/>
          <p:cNvSpPr>
            <a:spLocks noGrp="1"/>
          </p:cNvSpPr>
          <p:nvPr>
            <p:ph idx="1"/>
          </p:nvPr>
        </p:nvSpPr>
        <p:spPr/>
        <p:txBody>
          <a:bodyPr>
            <a:normAutofit fontScale="85000" lnSpcReduction="10000"/>
          </a:bodyPr>
          <a:lstStyle/>
          <a:p>
            <a:pPr marL="0" indent="0">
              <a:buNone/>
            </a:pPr>
            <a:r>
              <a:rPr lang="en-GB" sz="1800" dirty="0">
                <a:latin typeface="Arial Narrow" panose="020B0606020202030204" pitchFamily="34" charset="0"/>
              </a:rPr>
              <a:t>Develop positive attitudes towards and stamina for writing by:</a:t>
            </a:r>
          </a:p>
          <a:p>
            <a:pPr marL="0" indent="0">
              <a:buNone/>
            </a:pPr>
            <a:endParaRPr lang="en-GB" sz="1800" b="1" dirty="0">
              <a:latin typeface="Arial Narrow" panose="020B0606020202030204" pitchFamily="34" charset="0"/>
            </a:endParaRPr>
          </a:p>
          <a:p>
            <a:r>
              <a:rPr lang="en-GB" sz="1800" b="1" dirty="0">
                <a:latin typeface="Arial Narrow" panose="020B0606020202030204" pitchFamily="34" charset="0"/>
              </a:rPr>
              <a:t>Transcription</a:t>
            </a:r>
          </a:p>
          <a:p>
            <a:pPr marL="0" indent="0">
              <a:buNone/>
            </a:pPr>
            <a:r>
              <a:rPr lang="en-GB" sz="1800" dirty="0">
                <a:latin typeface="Arial Narrow" panose="020B0606020202030204" pitchFamily="34" charset="0"/>
              </a:rPr>
              <a:t>Spelling the majority of infant school (KS1) common exception words correctly and be able to apply rules when adding suffixes. Use known phonics knowledge to unknown words. </a:t>
            </a:r>
          </a:p>
          <a:p>
            <a:pPr marL="0" indent="0">
              <a:buNone/>
            </a:pPr>
            <a:r>
              <a:rPr lang="en-GB" sz="1800" dirty="0">
                <a:latin typeface="Arial Narrow" panose="020B0606020202030204" pitchFamily="34" charset="0"/>
              </a:rPr>
              <a:t>Handwriting is neat, legible, appropriately sized and children begin to join where appropriate. </a:t>
            </a:r>
          </a:p>
          <a:p>
            <a:r>
              <a:rPr lang="en-GB" sz="1800" b="1" dirty="0">
                <a:latin typeface="Arial Narrow" panose="020B0606020202030204" pitchFamily="34" charset="0"/>
              </a:rPr>
              <a:t>Composition </a:t>
            </a:r>
          </a:p>
          <a:p>
            <a:pPr marL="0" indent="0">
              <a:buNone/>
            </a:pPr>
            <a:r>
              <a:rPr lang="en-GB" sz="1800" dirty="0">
                <a:latin typeface="Arial Narrow" panose="020B0606020202030204" pitchFamily="34" charset="0"/>
              </a:rPr>
              <a:t>Planning, rehearsing and writing stories and real life events and being able to share and discuss these ideas. </a:t>
            </a:r>
          </a:p>
          <a:p>
            <a:pPr marL="0" indent="0">
              <a:buNone/>
            </a:pPr>
            <a:r>
              <a:rPr lang="en-GB" sz="1800" dirty="0">
                <a:latin typeface="Arial Narrow" panose="020B0606020202030204" pitchFamily="34" charset="0"/>
              </a:rPr>
              <a:t>Begin to edit writing – check spellings, punctuation and grammar. </a:t>
            </a:r>
          </a:p>
          <a:p>
            <a:pPr marL="0" indent="0">
              <a:buNone/>
            </a:pPr>
            <a:r>
              <a:rPr lang="en-GB" sz="1800" dirty="0">
                <a:latin typeface="Arial Narrow" panose="020B0606020202030204" pitchFamily="34" charset="0"/>
              </a:rPr>
              <a:t>Reading my writing aloud. </a:t>
            </a:r>
          </a:p>
          <a:p>
            <a:r>
              <a:rPr lang="en-GB" sz="1800" b="1" dirty="0">
                <a:latin typeface="Arial Narrow" panose="020B0606020202030204" pitchFamily="34" charset="0"/>
              </a:rPr>
              <a:t>Vocabulary, Grammar and Punctuation</a:t>
            </a:r>
          </a:p>
          <a:p>
            <a:pPr marL="0" indent="0">
              <a:buNone/>
            </a:pPr>
            <a:r>
              <a:rPr lang="en-GB" sz="1800" dirty="0">
                <a:latin typeface="Arial Narrow" panose="020B0606020202030204" pitchFamily="34" charset="0"/>
              </a:rPr>
              <a:t>Using paragraphs to organise writing and using a range of punctuation correctly including full stops, capital letters, exclamation marks, question marks, commas for lists and apostrophes. </a:t>
            </a:r>
          </a:p>
          <a:p>
            <a:pPr marL="0" indent="0">
              <a:buNone/>
            </a:pPr>
            <a:r>
              <a:rPr lang="en-GB" sz="1800" dirty="0">
                <a:latin typeface="Arial Narrow" panose="020B0606020202030204" pitchFamily="34" charset="0"/>
              </a:rPr>
              <a:t>Choose vocabulary to describe for the reader. </a:t>
            </a:r>
          </a:p>
          <a:p>
            <a:pPr marL="0" indent="0">
              <a:buNone/>
            </a:pPr>
            <a:r>
              <a:rPr lang="en-GB" sz="1800" dirty="0">
                <a:latin typeface="Arial Narrow" panose="020B0606020202030204" pitchFamily="34" charset="0"/>
              </a:rPr>
              <a:t>Begin to use a range of sentence types. </a:t>
            </a:r>
          </a:p>
        </p:txBody>
      </p:sp>
    </p:spTree>
    <p:extLst>
      <p:ext uri="{BB962C8B-B14F-4D97-AF65-F5344CB8AC3E}">
        <p14:creationId xmlns:p14="http://schemas.microsoft.com/office/powerpoint/2010/main" val="31939815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Narrow" panose="020B0606020202030204" pitchFamily="34" charset="0"/>
              </a:rPr>
              <a:t>Year 2 </a:t>
            </a:r>
            <a:br>
              <a:rPr lang="en-GB" dirty="0">
                <a:latin typeface="Arial Narrow" panose="020B0606020202030204" pitchFamily="34" charset="0"/>
              </a:rPr>
            </a:br>
            <a:r>
              <a:rPr lang="en-GB" dirty="0">
                <a:latin typeface="Arial Narrow" panose="020B0606020202030204" pitchFamily="34" charset="0"/>
              </a:rPr>
              <a:t>learning journey at Tweseldown</a:t>
            </a:r>
          </a:p>
        </p:txBody>
      </p:sp>
      <p:sp>
        <p:nvSpPr>
          <p:cNvPr id="7" name="Freeform 6"/>
          <p:cNvSpPr/>
          <p:nvPr/>
        </p:nvSpPr>
        <p:spPr>
          <a:xfrm rot="191732">
            <a:off x="4776716" y="903080"/>
            <a:ext cx="6076642" cy="5042696"/>
          </a:xfrm>
          <a:custGeom>
            <a:avLst/>
            <a:gdLst>
              <a:gd name="connsiteX0" fmla="*/ 0 w 6076642"/>
              <a:gd name="connsiteY0" fmla="*/ 103038 h 5042696"/>
              <a:gd name="connsiteX1" fmla="*/ 4189863 w 6076642"/>
              <a:gd name="connsiteY1" fmla="*/ 416937 h 5042696"/>
              <a:gd name="connsiteX2" fmla="*/ 1542197 w 6076642"/>
              <a:gd name="connsiteY2" fmla="*/ 3446740 h 5042696"/>
              <a:gd name="connsiteX3" fmla="*/ 5431809 w 6076642"/>
              <a:gd name="connsiteY3" fmla="*/ 4811516 h 5042696"/>
              <a:gd name="connsiteX4" fmla="*/ 6032311 w 6076642"/>
              <a:gd name="connsiteY4" fmla="*/ 5029880 h 50426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6642" h="5042696">
                <a:moveTo>
                  <a:pt x="0" y="103038"/>
                </a:moveTo>
                <a:cubicBezTo>
                  <a:pt x="1966415" y="-18655"/>
                  <a:pt x="3932830" y="-140347"/>
                  <a:pt x="4189863" y="416937"/>
                </a:cubicBezTo>
                <a:cubicBezTo>
                  <a:pt x="4446896" y="974221"/>
                  <a:pt x="1335206" y="2714310"/>
                  <a:pt x="1542197" y="3446740"/>
                </a:cubicBezTo>
                <a:cubicBezTo>
                  <a:pt x="1749188" y="4179170"/>
                  <a:pt x="4683457" y="4547659"/>
                  <a:pt x="5431809" y="4811516"/>
                </a:cubicBezTo>
                <a:cubicBezTo>
                  <a:pt x="6180161" y="5075373"/>
                  <a:pt x="6106236" y="5052626"/>
                  <a:pt x="6032311" y="502988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5065209" y="1006272"/>
            <a:ext cx="1977073" cy="1200329"/>
          </a:xfrm>
          <a:prstGeom prst="rect">
            <a:avLst/>
          </a:prstGeom>
          <a:noFill/>
        </p:spPr>
        <p:txBody>
          <a:bodyPr wrap="square" rtlCol="0">
            <a:spAutoFit/>
          </a:bodyPr>
          <a:lstStyle/>
          <a:p>
            <a:r>
              <a:rPr lang="en-GB" dirty="0">
                <a:latin typeface="Arial Narrow" panose="020B0606020202030204" pitchFamily="34" charset="0"/>
              </a:rPr>
              <a:t>Explore the text</a:t>
            </a:r>
          </a:p>
          <a:p>
            <a:r>
              <a:rPr lang="en-GB" dirty="0">
                <a:latin typeface="Arial Narrow" panose="020B0606020202030204" pitchFamily="34" charset="0"/>
              </a:rPr>
              <a:t>Share outcome</a:t>
            </a:r>
          </a:p>
          <a:p>
            <a:r>
              <a:rPr lang="en-GB" dirty="0">
                <a:latin typeface="Arial Narrow" panose="020B0606020202030204" pitchFamily="34" charset="0"/>
              </a:rPr>
              <a:t>Sequence story</a:t>
            </a:r>
          </a:p>
          <a:p>
            <a:r>
              <a:rPr lang="en-GB" dirty="0">
                <a:latin typeface="Arial Narrow" panose="020B0606020202030204" pitchFamily="34" charset="0"/>
              </a:rPr>
              <a:t>Role play story</a:t>
            </a:r>
          </a:p>
        </p:txBody>
      </p:sp>
      <p:pic>
        <p:nvPicPr>
          <p:cNvPr id="5" name="Picture 4"/>
          <p:cNvPicPr>
            <a:picLocks noChangeAspect="1"/>
          </p:cNvPicPr>
          <p:nvPr/>
        </p:nvPicPr>
        <p:blipFill>
          <a:blip r:embed="rId2"/>
          <a:stretch>
            <a:fillRect/>
          </a:stretch>
        </p:blipFill>
        <p:spPr>
          <a:xfrm>
            <a:off x="2306977" y="180857"/>
            <a:ext cx="2681247" cy="2532289"/>
          </a:xfrm>
          <a:prstGeom prst="rect">
            <a:avLst/>
          </a:prstGeom>
        </p:spPr>
      </p:pic>
      <p:sp>
        <p:nvSpPr>
          <p:cNvPr id="4" name="TextBox 3">
            <a:extLst>
              <a:ext uri="{FF2B5EF4-FFF2-40B4-BE49-F238E27FC236}">
                <a16:creationId xmlns:a16="http://schemas.microsoft.com/office/drawing/2014/main" id="{67F18F9E-5386-C405-D3D7-5616D300F269}"/>
              </a:ext>
            </a:extLst>
          </p:cNvPr>
          <p:cNvSpPr txBox="1"/>
          <p:nvPr/>
        </p:nvSpPr>
        <p:spPr>
          <a:xfrm>
            <a:off x="3972529" y="5650158"/>
            <a:ext cx="6160884" cy="923330"/>
          </a:xfrm>
          <a:prstGeom prst="rect">
            <a:avLst/>
          </a:prstGeom>
          <a:noFill/>
        </p:spPr>
        <p:txBody>
          <a:bodyPr wrap="square" lIns="91440" tIns="45720" rIns="91440" bIns="45720" rtlCol="0" anchor="t">
            <a:spAutoFit/>
          </a:bodyPr>
          <a:lstStyle/>
          <a:p>
            <a:r>
              <a:rPr lang="en-GB" dirty="0">
                <a:latin typeface="Arial Narrow"/>
              </a:rPr>
              <a:t>Write own story using characters created.</a:t>
            </a:r>
          </a:p>
          <a:p>
            <a:r>
              <a:rPr lang="en-GB" dirty="0">
                <a:latin typeface="Arial Narrow"/>
              </a:rPr>
              <a:t>Teachers to model ideas to children and specific skills. </a:t>
            </a:r>
          </a:p>
          <a:p>
            <a:r>
              <a:rPr lang="en-GB" dirty="0">
                <a:latin typeface="Arial Narrow"/>
              </a:rPr>
              <a:t>Children to edit and re-draft writing. </a:t>
            </a:r>
          </a:p>
        </p:txBody>
      </p:sp>
      <p:sp>
        <p:nvSpPr>
          <p:cNvPr id="8" name="TextBox 7">
            <a:extLst>
              <a:ext uri="{FF2B5EF4-FFF2-40B4-BE49-F238E27FC236}">
                <a16:creationId xmlns:a16="http://schemas.microsoft.com/office/drawing/2014/main" id="{67F18F9E-5386-C405-D3D7-5616D300F269}"/>
              </a:ext>
            </a:extLst>
          </p:cNvPr>
          <p:cNvSpPr txBox="1"/>
          <p:nvPr/>
        </p:nvSpPr>
        <p:spPr>
          <a:xfrm>
            <a:off x="7118428" y="3424428"/>
            <a:ext cx="3870755" cy="923330"/>
          </a:xfrm>
          <a:prstGeom prst="rect">
            <a:avLst/>
          </a:prstGeom>
          <a:noFill/>
        </p:spPr>
        <p:txBody>
          <a:bodyPr wrap="square" lIns="91440" tIns="45720" rIns="91440" bIns="45720" rtlCol="0" anchor="t">
            <a:spAutoFit/>
          </a:bodyPr>
          <a:lstStyle/>
          <a:p>
            <a:r>
              <a:rPr lang="en-GB" dirty="0">
                <a:latin typeface="Arial Narrow"/>
              </a:rPr>
              <a:t>Create own characters. </a:t>
            </a:r>
          </a:p>
          <a:p>
            <a:r>
              <a:rPr lang="en-GB" dirty="0">
                <a:latin typeface="Arial Narrow"/>
              </a:rPr>
              <a:t>Practise writing noun phrases to describe. </a:t>
            </a:r>
          </a:p>
          <a:p>
            <a:r>
              <a:rPr lang="en-GB" dirty="0">
                <a:latin typeface="Arial Narrow"/>
              </a:rPr>
              <a:t>Planning own ideas for story. </a:t>
            </a:r>
          </a:p>
        </p:txBody>
      </p:sp>
    </p:spTree>
    <p:extLst>
      <p:ext uri="{BB962C8B-B14F-4D97-AF65-F5344CB8AC3E}">
        <p14:creationId xmlns:p14="http://schemas.microsoft.com/office/powerpoint/2010/main" val="4266486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Narrow" panose="020B0606020202030204" pitchFamily="34" charset="0"/>
              </a:rPr>
              <a:t>Year 2 </a:t>
            </a:r>
            <a:br>
              <a:rPr lang="en-GB" dirty="0">
                <a:latin typeface="Arial Narrow" panose="020B0606020202030204" pitchFamily="34" charset="0"/>
              </a:rPr>
            </a:br>
            <a:r>
              <a:rPr lang="en-GB" dirty="0">
                <a:latin typeface="Arial Narrow" panose="020B0606020202030204" pitchFamily="34" charset="0"/>
              </a:rPr>
              <a:t>Writing at Tweseldown</a:t>
            </a:r>
          </a:p>
        </p:txBody>
      </p:sp>
      <p:pic>
        <p:nvPicPr>
          <p:cNvPr id="6" name="Picture 5"/>
          <p:cNvPicPr>
            <a:picLocks noChangeAspect="1"/>
          </p:cNvPicPr>
          <p:nvPr/>
        </p:nvPicPr>
        <p:blipFill>
          <a:blip r:embed="rId2"/>
          <a:stretch>
            <a:fillRect/>
          </a:stretch>
        </p:blipFill>
        <p:spPr>
          <a:xfrm>
            <a:off x="3691059" y="133214"/>
            <a:ext cx="3149620" cy="4064811"/>
          </a:xfrm>
          <a:prstGeom prst="rect">
            <a:avLst/>
          </a:prstGeom>
        </p:spPr>
      </p:pic>
      <p:sp>
        <p:nvSpPr>
          <p:cNvPr id="9" name="TextBox 8"/>
          <p:cNvSpPr txBox="1"/>
          <p:nvPr/>
        </p:nvSpPr>
        <p:spPr>
          <a:xfrm>
            <a:off x="3691059" y="4430696"/>
            <a:ext cx="4042152" cy="1631216"/>
          </a:xfrm>
          <a:prstGeom prst="rect">
            <a:avLst/>
          </a:prstGeom>
          <a:noFill/>
        </p:spPr>
        <p:txBody>
          <a:bodyPr wrap="square" rtlCol="0">
            <a:spAutoFit/>
          </a:bodyPr>
          <a:lstStyle/>
          <a:p>
            <a:r>
              <a:rPr lang="en-GB" sz="2000" dirty="0">
                <a:latin typeface="Arial Narrow" panose="020B0606020202030204" pitchFamily="34" charset="0"/>
              </a:rPr>
              <a:t>Understanding of </a:t>
            </a:r>
            <a:r>
              <a:rPr lang="en-GB" sz="2000">
                <a:latin typeface="Arial Narrow" panose="020B0606020202030204" pitchFamily="34" charset="0"/>
              </a:rPr>
              <a:t>layout features</a:t>
            </a:r>
            <a:endParaRPr lang="en-GB" sz="2000" dirty="0">
              <a:latin typeface="Arial Narrow" panose="020B0606020202030204" pitchFamily="34" charset="0"/>
            </a:endParaRPr>
          </a:p>
          <a:p>
            <a:r>
              <a:rPr lang="en-GB" sz="2000" dirty="0">
                <a:latin typeface="Arial Narrow" panose="020B0606020202030204" pitchFamily="34" charset="0"/>
              </a:rPr>
              <a:t>Use of time adverbials</a:t>
            </a:r>
          </a:p>
          <a:p>
            <a:r>
              <a:rPr lang="en-GB" sz="2000" dirty="0">
                <a:latin typeface="Arial Narrow" panose="020B0606020202030204" pitchFamily="34" charset="0"/>
              </a:rPr>
              <a:t>Paragraphing</a:t>
            </a:r>
          </a:p>
          <a:p>
            <a:r>
              <a:rPr lang="en-GB" sz="2000" dirty="0">
                <a:latin typeface="Arial Narrow" panose="020B0606020202030204" pitchFamily="34" charset="0"/>
              </a:rPr>
              <a:t>Range of punctuation</a:t>
            </a:r>
          </a:p>
          <a:p>
            <a:r>
              <a:rPr lang="en-GB" sz="2000" dirty="0">
                <a:latin typeface="Arial Narrow" panose="020B0606020202030204" pitchFamily="34" charset="0"/>
              </a:rPr>
              <a:t>Use of subordination</a:t>
            </a:r>
          </a:p>
        </p:txBody>
      </p:sp>
      <p:sp>
        <p:nvSpPr>
          <p:cNvPr id="10" name="TextBox 9"/>
          <p:cNvSpPr txBox="1"/>
          <p:nvPr/>
        </p:nvSpPr>
        <p:spPr>
          <a:xfrm>
            <a:off x="7058167" y="1060253"/>
            <a:ext cx="4042152" cy="1323439"/>
          </a:xfrm>
          <a:prstGeom prst="rect">
            <a:avLst/>
          </a:prstGeom>
          <a:noFill/>
        </p:spPr>
        <p:txBody>
          <a:bodyPr wrap="square" rtlCol="0">
            <a:spAutoFit/>
          </a:bodyPr>
          <a:lstStyle/>
          <a:p>
            <a:r>
              <a:rPr lang="en-GB" sz="2000" dirty="0">
                <a:latin typeface="Arial Narrow" panose="020B0606020202030204" pitchFamily="34" charset="0"/>
              </a:rPr>
              <a:t>Writer’s voice</a:t>
            </a:r>
          </a:p>
          <a:p>
            <a:r>
              <a:rPr lang="en-GB" sz="2000" dirty="0">
                <a:latin typeface="Arial Narrow" panose="020B0606020202030204" pitchFamily="34" charset="0"/>
              </a:rPr>
              <a:t>Commas for list</a:t>
            </a:r>
          </a:p>
          <a:p>
            <a:r>
              <a:rPr lang="en-GB" sz="2000" dirty="0">
                <a:latin typeface="Arial Narrow" panose="020B0606020202030204" pitchFamily="34" charset="0"/>
              </a:rPr>
              <a:t>Use of !</a:t>
            </a:r>
          </a:p>
          <a:p>
            <a:r>
              <a:rPr lang="en-GB" sz="2000" dirty="0">
                <a:latin typeface="Arial Narrow" panose="020B0606020202030204" pitchFamily="34" charset="0"/>
              </a:rPr>
              <a:t>Use of co-ordinates </a:t>
            </a:r>
          </a:p>
        </p:txBody>
      </p:sp>
      <p:pic>
        <p:nvPicPr>
          <p:cNvPr id="5" name="Picture 4"/>
          <p:cNvPicPr>
            <a:picLocks noChangeAspect="1"/>
          </p:cNvPicPr>
          <p:nvPr/>
        </p:nvPicPr>
        <p:blipFill>
          <a:blip r:embed="rId3"/>
          <a:stretch>
            <a:fillRect/>
          </a:stretch>
        </p:blipFill>
        <p:spPr>
          <a:xfrm>
            <a:off x="9854416" y="387008"/>
            <a:ext cx="2026493" cy="2417430"/>
          </a:xfrm>
          <a:prstGeom prst="rect">
            <a:avLst/>
          </a:prstGeom>
        </p:spPr>
      </p:pic>
      <p:pic>
        <p:nvPicPr>
          <p:cNvPr id="3" name="Picture 2" descr="A notebook with writing on it&#10;&#10;Description automatically generated">
            <a:extLst>
              <a:ext uri="{FF2B5EF4-FFF2-40B4-BE49-F238E27FC236}">
                <a16:creationId xmlns:a16="http://schemas.microsoft.com/office/drawing/2014/main" id="{A2630037-C7D0-24B4-02BE-2FC7B3CE53D8}"/>
              </a:ext>
            </a:extLst>
          </p:cNvPr>
          <p:cNvPicPr>
            <a:picLocks noChangeAspect="1"/>
          </p:cNvPicPr>
          <p:nvPr/>
        </p:nvPicPr>
        <p:blipFill>
          <a:blip r:embed="rId4"/>
          <a:stretch>
            <a:fillRect/>
          </a:stretch>
        </p:blipFill>
        <p:spPr>
          <a:xfrm>
            <a:off x="7055329" y="3076665"/>
            <a:ext cx="3314700" cy="3781425"/>
          </a:xfrm>
          <a:prstGeom prst="rect">
            <a:avLst/>
          </a:prstGeom>
        </p:spPr>
      </p:pic>
    </p:spTree>
    <p:extLst>
      <p:ext uri="{BB962C8B-B14F-4D97-AF65-F5344CB8AC3E}">
        <p14:creationId xmlns:p14="http://schemas.microsoft.com/office/powerpoint/2010/main" val="2101942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dirty="0">
                <a:latin typeface="Arial Narrow" panose="020B0606020202030204" pitchFamily="34" charset="0"/>
              </a:rPr>
              <a:t>How can  I help at home? </a:t>
            </a:r>
          </a:p>
        </p:txBody>
      </p:sp>
      <p:sp>
        <p:nvSpPr>
          <p:cNvPr id="3" name="Content Placeholder 2"/>
          <p:cNvSpPr>
            <a:spLocks noGrp="1"/>
          </p:cNvSpPr>
          <p:nvPr>
            <p:ph idx="1"/>
          </p:nvPr>
        </p:nvSpPr>
        <p:spPr/>
        <p:txBody>
          <a:bodyPr>
            <a:normAutofit/>
          </a:bodyPr>
          <a:lstStyle/>
          <a:p>
            <a:r>
              <a:rPr lang="en-GB" sz="4000" dirty="0">
                <a:latin typeface="Arial Narrow" panose="020B0606020202030204" pitchFamily="34" charset="0"/>
              </a:rPr>
              <a:t>Freedom to write. </a:t>
            </a:r>
          </a:p>
          <a:p>
            <a:r>
              <a:rPr lang="en-GB" sz="4000" dirty="0">
                <a:latin typeface="Arial Narrow" panose="020B0606020202030204" pitchFamily="34" charset="0"/>
              </a:rPr>
              <a:t>Reading with your children.</a:t>
            </a:r>
          </a:p>
          <a:p>
            <a:r>
              <a:rPr lang="en-GB" sz="4000" dirty="0">
                <a:latin typeface="Arial Narrow" panose="020B0606020202030204" pitchFamily="34" charset="0"/>
              </a:rPr>
              <a:t>If you can’t speak it, you can’t write it!</a:t>
            </a:r>
          </a:p>
          <a:p>
            <a:r>
              <a:rPr lang="en-GB" sz="4000" dirty="0">
                <a:latin typeface="Arial Narrow" panose="020B0606020202030204" pitchFamily="34" charset="0"/>
              </a:rPr>
              <a:t>Don’t be scared of vocabulary.</a:t>
            </a:r>
          </a:p>
          <a:p>
            <a:r>
              <a:rPr lang="en-GB" sz="4000" dirty="0">
                <a:latin typeface="Arial Narrow" panose="020B0606020202030204" pitchFamily="34" charset="0"/>
              </a:rPr>
              <a:t>Sentence punctuation. </a:t>
            </a:r>
          </a:p>
          <a:p>
            <a:r>
              <a:rPr lang="en-GB" sz="4000" dirty="0">
                <a:latin typeface="Arial Narrow" panose="020B0606020202030204" pitchFamily="34" charset="0"/>
              </a:rPr>
              <a:t>Homework.</a:t>
            </a:r>
          </a:p>
        </p:txBody>
      </p:sp>
    </p:spTree>
    <p:extLst>
      <p:ext uri="{BB962C8B-B14F-4D97-AF65-F5344CB8AC3E}">
        <p14:creationId xmlns:p14="http://schemas.microsoft.com/office/powerpoint/2010/main" val="1922008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dirty="0">
                <a:latin typeface="Arial Narrow" panose="020B0606020202030204" pitchFamily="34" charset="0"/>
              </a:rPr>
              <a:t>How can  I help at home? </a:t>
            </a:r>
          </a:p>
        </p:txBody>
      </p:sp>
      <p:pic>
        <p:nvPicPr>
          <p:cNvPr id="4" name="Content Placeholder 3"/>
          <p:cNvPicPr>
            <a:picLocks noGrp="1" noChangeAspect="1"/>
          </p:cNvPicPr>
          <p:nvPr>
            <p:ph idx="1"/>
          </p:nvPr>
        </p:nvPicPr>
        <p:blipFill rotWithShape="1">
          <a:blip r:embed="rId2"/>
          <a:srcRect l="719" r="1072"/>
          <a:stretch/>
        </p:blipFill>
        <p:spPr>
          <a:xfrm>
            <a:off x="3653860" y="1341272"/>
            <a:ext cx="4098070" cy="2753057"/>
          </a:xfrm>
          <a:prstGeom prst="rect">
            <a:avLst/>
          </a:prstGeom>
        </p:spPr>
      </p:pic>
      <p:pic>
        <p:nvPicPr>
          <p:cNvPr id="5" name="Picture 4"/>
          <p:cNvPicPr>
            <a:picLocks noChangeAspect="1"/>
          </p:cNvPicPr>
          <p:nvPr/>
        </p:nvPicPr>
        <p:blipFill>
          <a:blip r:embed="rId3"/>
          <a:stretch>
            <a:fillRect/>
          </a:stretch>
        </p:blipFill>
        <p:spPr>
          <a:xfrm rot="1049794">
            <a:off x="7718716" y="1794406"/>
            <a:ext cx="4028368" cy="2471953"/>
          </a:xfrm>
          <a:prstGeom prst="rect">
            <a:avLst/>
          </a:prstGeom>
        </p:spPr>
      </p:pic>
    </p:spTree>
    <p:extLst>
      <p:ext uri="{BB962C8B-B14F-4D97-AF65-F5344CB8AC3E}">
        <p14:creationId xmlns:p14="http://schemas.microsoft.com/office/powerpoint/2010/main" val="72385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sz="11500" dirty="0">
                <a:latin typeface="Arial Narrow" panose="020B0606020202030204" pitchFamily="34" charset="0"/>
              </a:rPr>
              <a:t>Questions…</a:t>
            </a:r>
          </a:p>
        </p:txBody>
      </p:sp>
    </p:spTree>
    <p:extLst>
      <p:ext uri="{BB962C8B-B14F-4D97-AF65-F5344CB8AC3E}">
        <p14:creationId xmlns:p14="http://schemas.microsoft.com/office/powerpoint/2010/main" val="2929328048"/>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63F87E59308574FA44C36004252261C" ma:contentTypeVersion="18" ma:contentTypeDescription="Create a new document." ma:contentTypeScope="" ma:versionID="f48fe0d77d1803e563147164ec019c35">
  <xsd:schema xmlns:xsd="http://www.w3.org/2001/XMLSchema" xmlns:xs="http://www.w3.org/2001/XMLSchema" xmlns:p="http://schemas.microsoft.com/office/2006/metadata/properties" xmlns:ns2="313c5cda-bfe4-409a-85ed-b84e29651a11" xmlns:ns3="fd531d7a-0909-4431-961f-3499ecbe0178" targetNamespace="http://schemas.microsoft.com/office/2006/metadata/properties" ma:root="true" ma:fieldsID="e65f470d185d254a8ff4aada819553f5" ns2:_="" ns3:_="">
    <xsd:import namespace="313c5cda-bfe4-409a-85ed-b84e29651a11"/>
    <xsd:import namespace="fd531d7a-0909-4431-961f-3499ecbe017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3c5cda-bfe4-409a-85ed-b84e29651a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395d57a-0764-4084-a788-16608a89f3d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d531d7a-0909-4431-961f-3499ecbe017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e6b968-1ba3-4827-ad8b-d45d62ff2418}" ma:internalName="TaxCatchAll" ma:showField="CatchAllData" ma:web="fd531d7a-0909-4431-961f-3499ecbe017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13c5cda-bfe4-409a-85ed-b84e29651a11">
      <Terms xmlns="http://schemas.microsoft.com/office/infopath/2007/PartnerControls"/>
    </lcf76f155ced4ddcb4097134ff3c332f>
    <TaxCatchAll xmlns="fd531d7a-0909-4431-961f-3499ecbe017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8742DC-7044-4D9C-A6D0-9DE7836FD312}"/>
</file>

<file path=customXml/itemProps2.xml><?xml version="1.0" encoding="utf-8"?>
<ds:datastoreItem xmlns:ds="http://schemas.openxmlformats.org/officeDocument/2006/customXml" ds:itemID="{348D4AC6-807A-429D-98C4-1B02FC9929C5}">
  <ds:schemaRefs>
    <ds:schemaRef ds:uri="http://www.w3.org/XML/1998/namespace"/>
    <ds:schemaRef ds:uri="http://purl.org/dc/terms/"/>
    <ds:schemaRef ds:uri="http://purl.org/dc/elements/1.1/"/>
    <ds:schemaRef ds:uri="http://schemas.microsoft.com/office/2006/documentManagement/types"/>
    <ds:schemaRef ds:uri="http://schemas.microsoft.com/office/2006/metadata/properties"/>
    <ds:schemaRef ds:uri="http://schemas.microsoft.com/office/infopath/2007/PartnerControls"/>
    <ds:schemaRef ds:uri="fd531d7a-0909-4431-961f-3499ecbe0178"/>
    <ds:schemaRef ds:uri="http://schemas.openxmlformats.org/package/2006/metadata/core-properties"/>
    <ds:schemaRef ds:uri="313c5cda-bfe4-409a-85ed-b84e29651a11"/>
    <ds:schemaRef ds:uri="http://purl.org/dc/dcmitype/"/>
  </ds:schemaRefs>
</ds:datastoreItem>
</file>

<file path=customXml/itemProps3.xml><?xml version="1.0" encoding="utf-8"?>
<ds:datastoreItem xmlns:ds="http://schemas.openxmlformats.org/officeDocument/2006/customXml" ds:itemID="{63CCBD03-CB15-4F21-B4FD-B2AC307A66F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TM03457475[[fn=Frame]]</Template>
  <TotalTime>6920</TotalTime>
  <Words>988</Words>
  <Application>Microsoft Office PowerPoint</Application>
  <PresentationFormat>Widescreen</PresentationFormat>
  <Paragraphs>133</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Arial Narrow</vt:lpstr>
      <vt:lpstr>Calibri</vt:lpstr>
      <vt:lpstr>Corbel</vt:lpstr>
      <vt:lpstr>Wingdings 2</vt:lpstr>
      <vt:lpstr>Frame</vt:lpstr>
      <vt:lpstr>Teaching Writing at Tweseldown</vt:lpstr>
      <vt:lpstr>Aims of our Workshop</vt:lpstr>
      <vt:lpstr> Inspirations of our Curriculum</vt:lpstr>
      <vt:lpstr> Inspirations of our Curriculum</vt:lpstr>
      <vt:lpstr> Aims of our Curriculum</vt:lpstr>
      <vt:lpstr>National Curriculum </vt:lpstr>
      <vt:lpstr>EYFS</vt:lpstr>
      <vt:lpstr>Year R Writing at Tweseldown </vt:lpstr>
      <vt:lpstr>PowerPoint Presentation</vt:lpstr>
      <vt:lpstr>Year R Writing at Tweseldown </vt:lpstr>
      <vt:lpstr>Year 1  National Curriculum Breakdown</vt:lpstr>
      <vt:lpstr>KS1 writing at Tweseldown</vt:lpstr>
      <vt:lpstr>Year 1 learning journey at Tweseldown</vt:lpstr>
      <vt:lpstr>Year 1 writing at Tweseldown</vt:lpstr>
      <vt:lpstr>Year 2 </vt:lpstr>
      <vt:lpstr>Year 2  learning journey at Tweseldown</vt:lpstr>
      <vt:lpstr>Year 2  Writing at Tweseldown</vt:lpstr>
      <vt:lpstr>How can  I help at home? </vt:lpstr>
      <vt:lpstr>How can  I help at home? </vt:lpstr>
      <vt:lpstr>Questions…</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Writing at Tweseldown</dc:title>
  <dc:creator>Becky Hilton</dc:creator>
  <cp:lastModifiedBy>Kirstie Rideout</cp:lastModifiedBy>
  <cp:revision>191</cp:revision>
  <dcterms:created xsi:type="dcterms:W3CDTF">2023-09-29T09:52:21Z</dcterms:created>
  <dcterms:modified xsi:type="dcterms:W3CDTF">2024-10-07T11:54:48Z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0x010100363F87E59308574FA44C36004252261C</vt:lpwstr>
  </property>
  <property fmtid="{D5CDD505-2E9C-101B-9397-08002B2CF9AE}" pid="3" name="MediaServiceImageTags">
    <vt:lpwstr/>
  </property>
</Properties>
</file>