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notesMasterIdLst>
    <p:notesMasterId r:id="rId14"/>
  </p:notesMasterIdLst>
  <p:sldIdLst>
    <p:sldId id="256" r:id="rId5"/>
    <p:sldId id="257" r:id="rId6"/>
    <p:sldId id="264" r:id="rId7"/>
    <p:sldId id="258" r:id="rId8"/>
    <p:sldId id="265" r:id="rId9"/>
    <p:sldId id="259" r:id="rId10"/>
    <p:sldId id="260" r:id="rId11"/>
    <p:sldId id="263" r:id="rId12"/>
    <p:sldId id="261" r:id="rId1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82" d="100"/>
          <a:sy n="82" d="100"/>
        </p:scale>
        <p:origin x="62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538DB5B-B592-4804-84AD-46A2583025C8}" type="datetimeFigureOut">
              <a:rPr lang="en-GB" smtClean="0"/>
              <a:t>08/03/2026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E77D4FD-4227-44D2-8AD6-8221AC09E6C2}" type="slidenum">
              <a:rPr lang="en-GB" smtClean="0"/>
              <a:t>‹#›</a:t>
            </a:fld>
            <a:endParaRPr lang="en-GB"/>
          </a:p>
        </p:txBody>
      </p:sp>
    </p:spTree>
    <p:extLst>
      <p:ext uri="{BB962C8B-B14F-4D97-AF65-F5344CB8AC3E}">
        <p14:creationId xmlns:p14="http://schemas.microsoft.com/office/powerpoint/2010/main" val="146988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GB" sz="1800" b="0" i="0" u="none" strike="noStrike" dirty="0">
                <a:solidFill>
                  <a:srgbClr val="000000"/>
                </a:solidFill>
                <a:effectLst/>
                <a:latin typeface="Calibri" panose="020F0502020204030204" pitchFamily="34" charset="0"/>
              </a:rPr>
              <a:t>Pupils who have achieved the expected standard at the end of year 1 will have experience of decoding all of the types of words that appear in the year 1 phonics screening check. They will know the correct grapheme to go with most sounds and be able to blend phonemes in words in the screening check.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 </a:t>
            </a:r>
            <a:endParaRPr lang="en-GB" sz="4000" b="0" dirty="0">
              <a:effectLst/>
            </a:endParaRPr>
          </a:p>
          <a:p>
            <a:pPr rtl="0">
              <a:spcBef>
                <a:spcPts val="0"/>
              </a:spcBef>
              <a:spcAft>
                <a:spcPts val="0"/>
              </a:spcAft>
            </a:pPr>
            <a:r>
              <a:rPr lang="en-GB" sz="1800" b="0" i="0" u="none" strike="noStrike" dirty="0">
                <a:solidFill>
                  <a:srgbClr val="000000"/>
                </a:solidFill>
                <a:effectLst/>
                <a:latin typeface="Calibri" panose="020F0502020204030204" pitchFamily="34" charset="0"/>
              </a:rPr>
              <a:t>‘Nonsense’ words or ‘alien’ words are designed to test pure phonic ability rather than knowledge of words. Examples might include ‘</a:t>
            </a:r>
            <a:r>
              <a:rPr lang="en-GB" sz="1800" b="0" i="0" u="none" strike="noStrike" dirty="0" err="1">
                <a:solidFill>
                  <a:srgbClr val="000000"/>
                </a:solidFill>
                <a:effectLst/>
                <a:latin typeface="Calibri" panose="020F0502020204030204" pitchFamily="34" charset="0"/>
              </a:rPr>
              <a:t>baf</a:t>
            </a:r>
            <a:r>
              <a:rPr lang="en-GB" sz="1800" b="0" i="0" u="none" strike="noStrike" dirty="0">
                <a:solidFill>
                  <a:srgbClr val="000000"/>
                </a:solidFill>
                <a:effectLst/>
                <a:latin typeface="Calibri" panose="020F0502020204030204" pitchFamily="34" charset="0"/>
              </a:rPr>
              <a:t>’, ‘gip’, ‘leet’, ‘</a:t>
            </a:r>
            <a:r>
              <a:rPr lang="en-GB" sz="1800" b="0" i="0" u="none" strike="noStrike" dirty="0" err="1">
                <a:solidFill>
                  <a:srgbClr val="000000"/>
                </a:solidFill>
                <a:effectLst/>
                <a:latin typeface="Calibri" panose="020F0502020204030204" pitchFamily="34" charset="0"/>
              </a:rPr>
              <a:t>stoof</a:t>
            </a:r>
            <a:r>
              <a:rPr lang="en-GB" sz="1800" b="0" i="0" u="none" strike="noStrike" dirty="0">
                <a:solidFill>
                  <a:srgbClr val="000000"/>
                </a:solidFill>
                <a:effectLst/>
                <a:latin typeface="Calibri" panose="020F0502020204030204" pitchFamily="34" charset="0"/>
              </a:rPr>
              <a:t>’.</a:t>
            </a:r>
            <a:endParaRPr lang="en-GB" sz="4000" b="0" dirty="0">
              <a:effectLst/>
            </a:endParaRPr>
          </a:p>
          <a:p>
            <a:pPr rtl="0">
              <a:spcBef>
                <a:spcPts val="0"/>
              </a:spcBef>
              <a:spcAft>
                <a:spcPts val="0"/>
              </a:spcAft>
            </a:pPr>
            <a:br>
              <a:rPr lang="en-GB" sz="4000" b="0" dirty="0">
                <a:effectLst/>
              </a:rPr>
            </a:br>
            <a:r>
              <a:rPr lang="en-GB" sz="1800" b="0" i="0" u="none" strike="noStrike" dirty="0">
                <a:solidFill>
                  <a:srgbClr val="000000"/>
                </a:solidFill>
                <a:effectLst/>
                <a:latin typeface="Arial" panose="020B0604020202020204" pitchFamily="34" charset="0"/>
              </a:rPr>
              <a:t>For more information about the format of the phonics check, see Twinkl’s ‘Year 1 Phonics Screening Check’ </a:t>
            </a:r>
            <a:r>
              <a:rPr lang="en-GB" sz="1800" b="0" i="0" u="none" strike="noStrike" dirty="0" err="1">
                <a:solidFill>
                  <a:srgbClr val="000000"/>
                </a:solidFill>
                <a:effectLst/>
                <a:latin typeface="Arial" panose="020B0604020202020204" pitchFamily="34" charset="0"/>
              </a:rPr>
              <a:t>Powerpoint</a:t>
            </a:r>
            <a:r>
              <a:rPr lang="en-GB" sz="1800" b="0" i="0" u="none" strike="noStrike" dirty="0">
                <a:solidFill>
                  <a:srgbClr val="000000"/>
                </a:solidFill>
                <a:effectLst/>
                <a:latin typeface="Arial" panose="020B0604020202020204" pitchFamily="34" charset="0"/>
              </a:rPr>
              <a:t>.</a:t>
            </a: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30165219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77D210A3-2F16-4347-8A2C-A9C110386EA4}" type="datetimeFigureOut">
              <a:rPr lang="en-GB" smtClean="0"/>
              <a:t>08/03/2026</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E8F9596A-3B77-4941-981D-CE4A0604706B}" type="slidenum">
              <a:rPr lang="en-GB" smtClean="0"/>
              <a:t>‹#›</a:t>
            </a:fld>
            <a:endParaRPr lang="en-GB"/>
          </a:p>
        </p:txBody>
      </p:sp>
    </p:spTree>
    <p:extLst>
      <p:ext uri="{BB962C8B-B14F-4D97-AF65-F5344CB8AC3E}">
        <p14:creationId xmlns:p14="http://schemas.microsoft.com/office/powerpoint/2010/main" val="2175069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210A3-2F16-4347-8A2C-A9C110386EA4}"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2227029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D210A3-2F16-4347-8A2C-A9C110386EA4}"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318203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D210A3-2F16-4347-8A2C-A9C110386EA4}"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2144041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D210A3-2F16-4347-8A2C-A9C110386EA4}"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1728895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D210A3-2F16-4347-8A2C-A9C110386EA4}"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4156981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D210A3-2F16-4347-8A2C-A9C110386EA4}" type="datetimeFigureOut">
              <a:rPr lang="en-GB" smtClean="0"/>
              <a:t>08/03/2026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2022002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77D210A3-2F16-4347-8A2C-A9C110386EA4}" type="datetimeFigureOut">
              <a:rPr lang="en-GB" smtClean="0"/>
              <a:t>08/03/2026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E8F9596A-3B77-4941-981D-CE4A0604706B}" type="slidenum">
              <a:rPr lang="en-GB" smtClean="0"/>
              <a:t>‹#›</a:t>
            </a:fld>
            <a:endParaRPr lang="en-GB"/>
          </a:p>
        </p:txBody>
      </p:sp>
    </p:spTree>
    <p:extLst>
      <p:ext uri="{BB962C8B-B14F-4D97-AF65-F5344CB8AC3E}">
        <p14:creationId xmlns:p14="http://schemas.microsoft.com/office/powerpoint/2010/main" val="20228084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77D210A3-2F16-4347-8A2C-A9C110386EA4}" type="datetimeFigureOut">
              <a:rPr lang="en-GB" smtClean="0"/>
              <a:t>08/03/2026</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E8F9596A-3B77-4941-981D-CE4A0604706B}" type="slidenum">
              <a:rPr lang="en-GB" smtClean="0"/>
              <a:t>‹#›</a:t>
            </a:fld>
            <a:endParaRPr lang="en-GB"/>
          </a:p>
        </p:txBody>
      </p:sp>
    </p:spTree>
    <p:extLst>
      <p:ext uri="{BB962C8B-B14F-4D97-AF65-F5344CB8AC3E}">
        <p14:creationId xmlns:p14="http://schemas.microsoft.com/office/powerpoint/2010/main" val="1232630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210A3-2F16-4347-8A2C-A9C110386EA4}"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2769102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D210A3-2F16-4347-8A2C-A9C110386EA4}"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F9596A-3B77-4941-981D-CE4A0604706B}" type="slidenum">
              <a:rPr lang="en-GB" smtClean="0"/>
              <a:t>‹#›</a:t>
            </a:fld>
            <a:endParaRPr lang="en-GB"/>
          </a:p>
        </p:txBody>
      </p:sp>
    </p:spTree>
    <p:extLst>
      <p:ext uri="{BB962C8B-B14F-4D97-AF65-F5344CB8AC3E}">
        <p14:creationId xmlns:p14="http://schemas.microsoft.com/office/powerpoint/2010/main" val="26839592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38151"/>
            <a:ext cx="10960100"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82033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77D210A3-2F16-4347-8A2C-A9C110386EA4}" type="datetimeFigureOut">
              <a:rPr lang="en-GB" smtClean="0"/>
              <a:t>08/03/2026</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E8F9596A-3B77-4941-981D-CE4A0604706B}" type="slidenum">
              <a:rPr lang="en-GB" smtClean="0"/>
              <a:t>‹#›</a:t>
            </a:fld>
            <a:endParaRPr lang="en-GB"/>
          </a:p>
        </p:txBody>
      </p:sp>
    </p:spTree>
    <p:extLst>
      <p:ext uri="{BB962C8B-B14F-4D97-AF65-F5344CB8AC3E}">
        <p14:creationId xmlns:p14="http://schemas.microsoft.com/office/powerpoint/2010/main" val="239895644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W3ImrUwhzHc&amp;t=2s"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3800" dirty="0">
                <a:latin typeface="CCW Precursive 3" panose="03050602040000000000" pitchFamily="66" charset="0"/>
              </a:rPr>
              <a:t>Phonics</a:t>
            </a:r>
          </a:p>
        </p:txBody>
      </p:sp>
      <p:sp>
        <p:nvSpPr>
          <p:cNvPr id="3" name="Subtitle 2"/>
          <p:cNvSpPr>
            <a:spLocks noGrp="1"/>
          </p:cNvSpPr>
          <p:nvPr>
            <p:ph type="subTitle" idx="1"/>
          </p:nvPr>
        </p:nvSpPr>
        <p:spPr/>
        <p:txBody>
          <a:bodyPr/>
          <a:lstStyle/>
          <a:p>
            <a:r>
              <a:rPr lang="en-GB" dirty="0">
                <a:latin typeface="CCW Precursive 3" panose="03050602040000000000" pitchFamily="66" charset="0"/>
              </a:rPr>
              <a:t>Screening June 2025</a:t>
            </a:r>
          </a:p>
        </p:txBody>
      </p:sp>
    </p:spTree>
    <p:extLst>
      <p:ext uri="{BB962C8B-B14F-4D97-AF65-F5344CB8AC3E}">
        <p14:creationId xmlns:p14="http://schemas.microsoft.com/office/powerpoint/2010/main" val="1358742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2122734" y="274905"/>
            <a:ext cx="7934601" cy="1467180"/>
          </a:xfrm>
          <a:prstGeom prst="roundRect">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chemeClr val="tx1"/>
                </a:solidFill>
                <a:latin typeface="CCW Precursive 3" panose="03050602040000000000" pitchFamily="66" charset="0"/>
              </a:rPr>
              <a:t>The Year 1 Phonics Screening Check</a:t>
            </a:r>
          </a:p>
        </p:txBody>
      </p:sp>
      <p:sp>
        <p:nvSpPr>
          <p:cNvPr id="2" name="Rectangle 1"/>
          <p:cNvSpPr/>
          <p:nvPr/>
        </p:nvSpPr>
        <p:spPr>
          <a:xfrm>
            <a:off x="1310704" y="1891070"/>
            <a:ext cx="8683683" cy="646331"/>
          </a:xfrm>
          <a:prstGeom prst="rect">
            <a:avLst/>
          </a:prstGeom>
        </p:spPr>
        <p:txBody>
          <a:bodyPr wrap="square">
            <a:spAutoFit/>
          </a:bodyPr>
          <a:lstStyle/>
          <a:p>
            <a:r>
              <a:rPr lang="en-GB" dirty="0">
                <a:solidFill>
                  <a:sysClr val="windowText" lastClr="000000"/>
                </a:solidFill>
                <a:latin typeface="CCW Precursive 3" panose="03050602040000000000" pitchFamily="66" charset="0"/>
              </a:rPr>
              <a:t>In June, all year 1 children are expected to complete the year 1 Phonics Screening Check.</a:t>
            </a:r>
          </a:p>
        </p:txBody>
      </p:sp>
      <p:sp>
        <p:nvSpPr>
          <p:cNvPr id="3" name="Rectangle 2"/>
          <p:cNvSpPr/>
          <p:nvPr/>
        </p:nvSpPr>
        <p:spPr>
          <a:xfrm>
            <a:off x="1247758" y="3102023"/>
            <a:ext cx="8562689" cy="1754326"/>
          </a:xfrm>
          <a:prstGeom prst="rect">
            <a:avLst/>
          </a:prstGeom>
        </p:spPr>
        <p:txBody>
          <a:bodyPr wrap="square">
            <a:spAutoFit/>
          </a:bodyPr>
          <a:lstStyle/>
          <a:p>
            <a:r>
              <a:rPr lang="en-GB" dirty="0">
                <a:solidFill>
                  <a:sysClr val="windowText" lastClr="000000"/>
                </a:solidFill>
                <a:latin typeface="CCW Precursive 3" panose="03050602040000000000" pitchFamily="66" charset="0"/>
              </a:rPr>
              <a:t>The aim is to check that a child is making progress in phonics (the sounds they have been taught). They are expected to read a mixture of real words and ‘nonsense’ words. </a:t>
            </a:r>
            <a:r>
              <a:rPr lang="en-GB" dirty="0">
                <a:latin typeface="CCW Precursive 3" panose="03050602040000000000" pitchFamily="66" charset="0"/>
              </a:rPr>
              <a:t>By ensuring high quality phonics teaching, we want to improve literacy levels and give all children a solid base to build on as they progress through school.</a:t>
            </a:r>
            <a:endParaRPr lang="en-GB" dirty="0">
              <a:solidFill>
                <a:sysClr val="windowText" lastClr="000000"/>
              </a:solidFill>
              <a:latin typeface="CCW Precursive 3" panose="03050602040000000000" pitchFamily="66" charset="0"/>
            </a:endParaRPr>
          </a:p>
        </p:txBody>
      </p:sp>
      <p:sp>
        <p:nvSpPr>
          <p:cNvPr id="4" name="Rectangle 3"/>
          <p:cNvSpPr/>
          <p:nvPr/>
        </p:nvSpPr>
        <p:spPr>
          <a:xfrm>
            <a:off x="1247758" y="5154319"/>
            <a:ext cx="8809577" cy="923330"/>
          </a:xfrm>
          <a:prstGeom prst="rect">
            <a:avLst/>
          </a:prstGeom>
        </p:spPr>
        <p:txBody>
          <a:bodyPr wrap="square">
            <a:spAutoFit/>
          </a:bodyPr>
          <a:lstStyle/>
          <a:p>
            <a:r>
              <a:rPr lang="en-GB" dirty="0">
                <a:solidFill>
                  <a:sysClr val="windowText" lastClr="000000"/>
                </a:solidFill>
                <a:latin typeface="CCW Precursive 3" panose="03050602040000000000" pitchFamily="66" charset="0"/>
              </a:rPr>
              <a:t>The outcome of this check enables practitioners to see if children may need additional support to help them make progress in Year 2.</a:t>
            </a:r>
          </a:p>
        </p:txBody>
      </p:sp>
    </p:spTree>
    <p:extLst>
      <p:ext uri="{BB962C8B-B14F-4D97-AF65-F5344CB8AC3E}">
        <p14:creationId xmlns:p14="http://schemas.microsoft.com/office/powerpoint/2010/main" val="2008646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224" y="90554"/>
            <a:ext cx="10772775" cy="1658198"/>
          </a:xfrm>
        </p:spPr>
        <p:txBody>
          <a:bodyPr>
            <a:normAutofit/>
          </a:bodyPr>
          <a:lstStyle/>
          <a:p>
            <a:r>
              <a:rPr lang="en-GB" sz="3600" u="sng" dirty="0">
                <a:latin typeface="CCW Precursive 3" panose="03050602040000000000" pitchFamily="66" charset="0"/>
              </a:rPr>
              <a:t>What is Phonics?</a:t>
            </a:r>
          </a:p>
        </p:txBody>
      </p:sp>
      <p:sp>
        <p:nvSpPr>
          <p:cNvPr id="3" name="Content Placeholder 2"/>
          <p:cNvSpPr>
            <a:spLocks noGrp="1"/>
          </p:cNvSpPr>
          <p:nvPr>
            <p:ph sz="half" idx="1"/>
          </p:nvPr>
        </p:nvSpPr>
        <p:spPr>
          <a:xfrm>
            <a:off x="870619" y="1748752"/>
            <a:ext cx="4663440" cy="4097866"/>
          </a:xfrm>
        </p:spPr>
        <p:txBody>
          <a:bodyPr>
            <a:noAutofit/>
          </a:bodyPr>
          <a:lstStyle/>
          <a:p>
            <a:pPr marL="0" indent="0">
              <a:buNone/>
            </a:pPr>
            <a:r>
              <a:rPr lang="en-GB" sz="2200" b="1" dirty="0">
                <a:solidFill>
                  <a:srgbClr val="643C90"/>
                </a:solidFill>
                <a:latin typeface="CCW Precursive 3" panose="03050602040000000000" pitchFamily="66" charset="0"/>
              </a:rPr>
              <a:t>Systematic synthetic phonics </a:t>
            </a:r>
            <a:r>
              <a:rPr lang="en-GB" sz="2200" dirty="0">
                <a:solidFill>
                  <a:sysClr val="windowText" lastClr="000000"/>
                </a:solidFill>
                <a:latin typeface="CCW Precursive 3" panose="03050602040000000000" pitchFamily="66" charset="0"/>
              </a:rPr>
              <a:t>- The teaching of reading and spelling by breaking down words into the smallest unit of sound, building upon prior knowledge and learning in a multi sensory way.</a:t>
            </a:r>
          </a:p>
          <a:p>
            <a:endParaRPr lang="en-GB" sz="1600" dirty="0">
              <a:solidFill>
                <a:sysClr val="windowText" lastClr="000000"/>
              </a:solidFill>
              <a:latin typeface="CCW Precursive 3" panose="03050602040000000000" pitchFamily="66" charset="0"/>
            </a:endParaRPr>
          </a:p>
          <a:p>
            <a:pPr marL="0" indent="0">
              <a:buNone/>
            </a:pPr>
            <a:r>
              <a:rPr lang="en-GB" sz="2200" b="1" dirty="0">
                <a:solidFill>
                  <a:srgbClr val="EE73AA"/>
                </a:solidFill>
                <a:latin typeface="CCW Precursive 3" panose="03050602040000000000" pitchFamily="66" charset="0"/>
              </a:rPr>
              <a:t>Blending</a:t>
            </a:r>
            <a:r>
              <a:rPr lang="en-GB" sz="2200" dirty="0">
                <a:solidFill>
                  <a:sysClr val="windowText" lastClr="000000"/>
                </a:solidFill>
                <a:latin typeface="CCW Precursive 3" panose="03050602040000000000" pitchFamily="66" charset="0"/>
              </a:rPr>
              <a:t> – Putting together the sounds in a word in order to read it, e.g. ‘f – r – o – g, frog’.</a:t>
            </a:r>
          </a:p>
          <a:p>
            <a:endParaRPr lang="en-GB" sz="1600" dirty="0">
              <a:latin typeface="CCW Precursive 3" panose="03050602040000000000" pitchFamily="66" charset="0"/>
            </a:endParaRPr>
          </a:p>
        </p:txBody>
      </p:sp>
      <p:sp>
        <p:nvSpPr>
          <p:cNvPr id="4" name="Content Placeholder 3"/>
          <p:cNvSpPr>
            <a:spLocks noGrp="1"/>
          </p:cNvSpPr>
          <p:nvPr>
            <p:ph sz="half" idx="2"/>
          </p:nvPr>
        </p:nvSpPr>
        <p:spPr>
          <a:xfrm>
            <a:off x="6766559" y="499533"/>
            <a:ext cx="4663440" cy="6122940"/>
          </a:xfrm>
        </p:spPr>
        <p:txBody>
          <a:bodyPr>
            <a:normAutofit lnSpcReduction="10000"/>
          </a:bodyPr>
          <a:lstStyle/>
          <a:p>
            <a:pPr marL="0" indent="0">
              <a:buNone/>
            </a:pPr>
            <a:endParaRPr lang="en-GB" dirty="0">
              <a:solidFill>
                <a:sysClr val="windowText" lastClr="000000"/>
              </a:solidFill>
              <a:latin typeface="CCW Precursive 3" panose="03050602040000000000" pitchFamily="66" charset="0"/>
            </a:endParaRPr>
          </a:p>
          <a:p>
            <a:pPr marL="0" indent="0">
              <a:buNone/>
            </a:pPr>
            <a:r>
              <a:rPr lang="en-GB" b="1" dirty="0">
                <a:solidFill>
                  <a:srgbClr val="CA095B"/>
                </a:solidFill>
                <a:latin typeface="CCW Precursive 3" panose="03050602040000000000" pitchFamily="66" charset="0"/>
              </a:rPr>
              <a:t>Segmenting</a:t>
            </a:r>
            <a:r>
              <a:rPr lang="en-GB" dirty="0">
                <a:solidFill>
                  <a:sysClr val="windowText" lastClr="000000"/>
                </a:solidFill>
                <a:latin typeface="CCW Precursive 3" panose="03050602040000000000" pitchFamily="66" charset="0"/>
              </a:rPr>
              <a:t> – Breaking a word into its constituent sounds in order to spell them, e.g. ‘frog, f – r – o – g’.</a:t>
            </a:r>
            <a:r>
              <a:rPr lang="en-GB" b="1" dirty="0">
                <a:solidFill>
                  <a:srgbClr val="01407D"/>
                </a:solidFill>
                <a:latin typeface="CCW Precursive 3" panose="03050602040000000000" pitchFamily="66" charset="0"/>
              </a:rPr>
              <a:t> </a:t>
            </a:r>
          </a:p>
          <a:p>
            <a:pPr marL="0" indent="0">
              <a:buNone/>
            </a:pPr>
            <a:endParaRPr lang="en-GB" b="1" dirty="0">
              <a:solidFill>
                <a:srgbClr val="01407D"/>
              </a:solidFill>
              <a:latin typeface="CCW Precursive 3" panose="03050602040000000000" pitchFamily="66" charset="0"/>
            </a:endParaRPr>
          </a:p>
          <a:p>
            <a:pPr marL="0" indent="0">
              <a:buNone/>
            </a:pPr>
            <a:r>
              <a:rPr lang="en-GB" b="1" dirty="0">
                <a:solidFill>
                  <a:srgbClr val="01407D"/>
                </a:solidFill>
                <a:latin typeface="CCW Precursive 3" panose="03050602040000000000" pitchFamily="66" charset="0"/>
              </a:rPr>
              <a:t>Grapheme</a:t>
            </a:r>
            <a:r>
              <a:rPr lang="en-GB" dirty="0">
                <a:solidFill>
                  <a:sysClr val="windowText" lastClr="000000"/>
                </a:solidFill>
                <a:latin typeface="CCW Precursive 3" panose="03050602040000000000" pitchFamily="66" charset="0"/>
              </a:rPr>
              <a:t> – How a phoneme is written down. There can be more than one way to spell a phoneme. For example, the phoneme ‘</a:t>
            </a:r>
            <a:r>
              <a:rPr lang="en-GB" dirty="0" err="1">
                <a:solidFill>
                  <a:sysClr val="windowText" lastClr="000000"/>
                </a:solidFill>
                <a:latin typeface="CCW Precursive 3" panose="03050602040000000000" pitchFamily="66" charset="0"/>
              </a:rPr>
              <a:t>ai</a:t>
            </a:r>
            <a:r>
              <a:rPr lang="en-GB" dirty="0">
                <a:solidFill>
                  <a:sysClr val="windowText" lastClr="000000"/>
                </a:solidFill>
                <a:latin typeface="CCW Precursive 3" panose="03050602040000000000" pitchFamily="66" charset="0"/>
              </a:rPr>
              <a:t>’ is spelt differently in each of the words ‘w</a:t>
            </a:r>
            <a:r>
              <a:rPr lang="en-GB" dirty="0">
                <a:solidFill>
                  <a:srgbClr val="FF0000"/>
                </a:solidFill>
                <a:latin typeface="CCW Precursive 3" panose="03050602040000000000" pitchFamily="66" charset="0"/>
              </a:rPr>
              <a:t>ay</a:t>
            </a:r>
            <a:r>
              <a:rPr lang="en-GB" dirty="0">
                <a:solidFill>
                  <a:sysClr val="windowText" lastClr="000000"/>
                </a:solidFill>
                <a:latin typeface="CCW Precursive 3" panose="03050602040000000000" pitchFamily="66" charset="0"/>
              </a:rPr>
              <a:t>’, ‘m</a:t>
            </a:r>
            <a:r>
              <a:rPr lang="en-GB" dirty="0">
                <a:solidFill>
                  <a:srgbClr val="FF0000"/>
                </a:solidFill>
                <a:latin typeface="CCW Precursive 3" panose="03050602040000000000" pitchFamily="66" charset="0"/>
              </a:rPr>
              <a:t>a</a:t>
            </a:r>
            <a:r>
              <a:rPr lang="en-GB" dirty="0">
                <a:solidFill>
                  <a:sysClr val="windowText" lastClr="000000"/>
                </a:solidFill>
                <a:latin typeface="CCW Precursive 3" panose="03050602040000000000" pitchFamily="66" charset="0"/>
              </a:rPr>
              <a:t>k</a:t>
            </a:r>
            <a:r>
              <a:rPr lang="en-GB" dirty="0">
                <a:solidFill>
                  <a:srgbClr val="FF0000"/>
                </a:solidFill>
                <a:latin typeface="CCW Precursive 3" panose="03050602040000000000" pitchFamily="66" charset="0"/>
              </a:rPr>
              <a:t>e</a:t>
            </a:r>
            <a:r>
              <a:rPr lang="en-GB" dirty="0">
                <a:solidFill>
                  <a:sysClr val="windowText" lastClr="000000"/>
                </a:solidFill>
                <a:latin typeface="CCW Precursive 3" panose="03050602040000000000" pitchFamily="66" charset="0"/>
              </a:rPr>
              <a:t>’, ‘f</a:t>
            </a:r>
            <a:r>
              <a:rPr lang="en-GB" dirty="0">
                <a:solidFill>
                  <a:srgbClr val="FF0000"/>
                </a:solidFill>
                <a:latin typeface="CCW Precursive 3" panose="03050602040000000000" pitchFamily="66" charset="0"/>
              </a:rPr>
              <a:t>ai</a:t>
            </a:r>
            <a:r>
              <a:rPr lang="en-GB" dirty="0">
                <a:solidFill>
                  <a:sysClr val="windowText" lastClr="000000"/>
                </a:solidFill>
                <a:latin typeface="CCW Precursive 3" panose="03050602040000000000" pitchFamily="66" charset="0"/>
              </a:rPr>
              <a:t>l’, ‘gr</a:t>
            </a:r>
            <a:r>
              <a:rPr lang="en-GB" dirty="0">
                <a:solidFill>
                  <a:srgbClr val="FF0000"/>
                </a:solidFill>
                <a:latin typeface="CCW Precursive 3" panose="03050602040000000000" pitchFamily="66" charset="0"/>
              </a:rPr>
              <a:t>ea</a:t>
            </a:r>
            <a:r>
              <a:rPr lang="en-GB" dirty="0">
                <a:solidFill>
                  <a:sysClr val="windowText" lastClr="000000"/>
                </a:solidFill>
                <a:latin typeface="CCW Precursive 3" panose="03050602040000000000" pitchFamily="66" charset="0"/>
              </a:rPr>
              <a:t>t’, ‘sl</a:t>
            </a:r>
            <a:r>
              <a:rPr lang="en-GB" dirty="0">
                <a:solidFill>
                  <a:srgbClr val="FF0000"/>
                </a:solidFill>
                <a:latin typeface="CCW Precursive 3" panose="03050602040000000000" pitchFamily="66" charset="0"/>
              </a:rPr>
              <a:t>eigh</a:t>
            </a:r>
            <a:r>
              <a:rPr lang="en-GB" dirty="0">
                <a:solidFill>
                  <a:sysClr val="windowText" lastClr="000000"/>
                </a:solidFill>
                <a:latin typeface="CCW Precursive 3" panose="03050602040000000000" pitchFamily="66" charset="0"/>
              </a:rPr>
              <a:t>’ and ‘l</a:t>
            </a:r>
            <a:r>
              <a:rPr lang="en-GB" dirty="0">
                <a:solidFill>
                  <a:srgbClr val="FF0000"/>
                </a:solidFill>
                <a:latin typeface="CCW Precursive 3" panose="03050602040000000000" pitchFamily="66" charset="0"/>
              </a:rPr>
              <a:t>a</a:t>
            </a:r>
            <a:r>
              <a:rPr lang="en-GB" dirty="0">
                <a:solidFill>
                  <a:sysClr val="windowText" lastClr="000000"/>
                </a:solidFill>
                <a:latin typeface="CCW Precursive 3" panose="03050602040000000000" pitchFamily="66" charset="0"/>
              </a:rPr>
              <a:t>dy’.</a:t>
            </a:r>
          </a:p>
          <a:p>
            <a:pPr marL="0" indent="0">
              <a:buNone/>
            </a:pPr>
            <a:endParaRPr lang="en-GB" dirty="0">
              <a:solidFill>
                <a:sysClr val="windowText" lastClr="000000"/>
              </a:solidFill>
              <a:latin typeface="CCW Precursive 3" panose="03050602040000000000" pitchFamily="66" charset="0"/>
            </a:endParaRPr>
          </a:p>
          <a:p>
            <a:endParaRPr lang="en-GB" dirty="0">
              <a:latin typeface="CCW Precursive 3" panose="03050602040000000000" pitchFamily="66" charset="0"/>
            </a:endParaRPr>
          </a:p>
        </p:txBody>
      </p:sp>
    </p:spTree>
    <p:extLst>
      <p:ext uri="{BB962C8B-B14F-4D97-AF65-F5344CB8AC3E}">
        <p14:creationId xmlns:p14="http://schemas.microsoft.com/office/powerpoint/2010/main" val="23373210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598" y="456215"/>
            <a:ext cx="10960100" cy="1719999"/>
          </a:xfrm>
        </p:spPr>
        <p:txBody>
          <a:bodyPr/>
          <a:lstStyle/>
          <a:p>
            <a:r>
              <a:rPr lang="en-GB" sz="4400" u="sng" dirty="0">
                <a:latin typeface="CCW Precursive 3" panose="03050602040000000000" pitchFamily="66" charset="0"/>
              </a:rPr>
              <a:t>What are alien words?  </a:t>
            </a:r>
          </a:p>
        </p:txBody>
      </p:sp>
      <p:pic>
        <p:nvPicPr>
          <p:cNvPr id="3" name="Picture 2"/>
          <p:cNvPicPr>
            <a:picLocks noChangeAspect="1"/>
          </p:cNvPicPr>
          <p:nvPr/>
        </p:nvPicPr>
        <p:blipFill>
          <a:blip r:embed="rId2"/>
          <a:stretch>
            <a:fillRect/>
          </a:stretch>
        </p:blipFill>
        <p:spPr>
          <a:xfrm>
            <a:off x="824865" y="2239042"/>
            <a:ext cx="4836367" cy="1839182"/>
          </a:xfrm>
          <a:prstGeom prst="rect">
            <a:avLst/>
          </a:prstGeom>
        </p:spPr>
      </p:pic>
      <p:pic>
        <p:nvPicPr>
          <p:cNvPr id="4" name="Picture 3"/>
          <p:cNvPicPr>
            <a:picLocks noChangeAspect="1"/>
          </p:cNvPicPr>
          <p:nvPr/>
        </p:nvPicPr>
        <p:blipFill>
          <a:blip r:embed="rId3"/>
          <a:stretch>
            <a:fillRect/>
          </a:stretch>
        </p:blipFill>
        <p:spPr>
          <a:xfrm>
            <a:off x="824865" y="4310062"/>
            <a:ext cx="4836367" cy="1796560"/>
          </a:xfrm>
          <a:prstGeom prst="rect">
            <a:avLst/>
          </a:prstGeom>
        </p:spPr>
      </p:pic>
      <p:pic>
        <p:nvPicPr>
          <p:cNvPr id="5" name="Picture 4"/>
          <p:cNvPicPr>
            <a:picLocks noChangeAspect="1"/>
          </p:cNvPicPr>
          <p:nvPr/>
        </p:nvPicPr>
        <p:blipFill>
          <a:blip r:embed="rId4"/>
          <a:stretch>
            <a:fillRect/>
          </a:stretch>
        </p:blipFill>
        <p:spPr>
          <a:xfrm>
            <a:off x="6643486" y="4310062"/>
            <a:ext cx="4926212" cy="1902066"/>
          </a:xfrm>
          <a:prstGeom prst="rect">
            <a:avLst/>
          </a:prstGeom>
        </p:spPr>
      </p:pic>
      <p:pic>
        <p:nvPicPr>
          <p:cNvPr id="6" name="Picture 5"/>
          <p:cNvPicPr>
            <a:picLocks noChangeAspect="1"/>
          </p:cNvPicPr>
          <p:nvPr/>
        </p:nvPicPr>
        <p:blipFill>
          <a:blip r:embed="rId5"/>
          <a:stretch>
            <a:fillRect/>
          </a:stretch>
        </p:blipFill>
        <p:spPr>
          <a:xfrm>
            <a:off x="6555992" y="2239042"/>
            <a:ext cx="4864864" cy="1837989"/>
          </a:xfrm>
          <a:prstGeom prst="rect">
            <a:avLst/>
          </a:prstGeom>
        </p:spPr>
      </p:pic>
      <p:sp>
        <p:nvSpPr>
          <p:cNvPr id="7" name="Oval 6"/>
          <p:cNvSpPr/>
          <p:nvPr/>
        </p:nvSpPr>
        <p:spPr>
          <a:xfrm>
            <a:off x="2791968" y="3376747"/>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p:nvPr/>
        </p:nvCxnSpPr>
        <p:spPr>
          <a:xfrm flipV="1">
            <a:off x="2426208" y="5530779"/>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2481072" y="3375041"/>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33600" y="3364992"/>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544194" y="3693415"/>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926080" y="5565648"/>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p:cNvCxnSpPr/>
          <p:nvPr/>
        </p:nvCxnSpPr>
        <p:spPr>
          <a:xfrm flipV="1">
            <a:off x="1859280" y="5542971"/>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556692" y="3448193"/>
            <a:ext cx="598868" cy="214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8233299" y="5672900"/>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7567375" y="5624465"/>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7856126" y="5616226"/>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8854312" y="5620179"/>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rot="16200000">
            <a:off x="8330203" y="2855938"/>
            <a:ext cx="520399" cy="1200329"/>
          </a:xfrm>
          <a:prstGeom prst="rect">
            <a:avLst/>
          </a:prstGeom>
          <a:noFill/>
        </p:spPr>
        <p:txBody>
          <a:bodyPr wrap="square" rtlCol="0">
            <a:spAutoFit/>
          </a:bodyPr>
          <a:lstStyle/>
          <a:p>
            <a:r>
              <a:rPr lang="en-GB" sz="7200" dirty="0">
                <a:solidFill>
                  <a:schemeClr val="accent1"/>
                </a:solidFill>
              </a:rPr>
              <a:t>(</a:t>
            </a:r>
          </a:p>
        </p:txBody>
      </p:sp>
    </p:spTree>
    <p:extLst>
      <p:ext uri="{BB962C8B-B14F-4D97-AF65-F5344CB8AC3E}">
        <p14:creationId xmlns:p14="http://schemas.microsoft.com/office/powerpoint/2010/main" val="1613543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2518" y="519042"/>
            <a:ext cx="10960100" cy="1719999"/>
          </a:xfrm>
        </p:spPr>
        <p:txBody>
          <a:bodyPr/>
          <a:lstStyle/>
          <a:p>
            <a:r>
              <a:rPr lang="en-GB" sz="4400" u="sng" dirty="0">
                <a:latin typeface="CCW Precursive 3" panose="03050602040000000000" pitchFamily="66" charset="0"/>
              </a:rPr>
              <a:t>Sound buttons</a:t>
            </a:r>
          </a:p>
        </p:txBody>
      </p:sp>
      <p:pic>
        <p:nvPicPr>
          <p:cNvPr id="3" name="Picture 2"/>
          <p:cNvPicPr>
            <a:picLocks noChangeAspect="1"/>
          </p:cNvPicPr>
          <p:nvPr/>
        </p:nvPicPr>
        <p:blipFill>
          <a:blip r:embed="rId2"/>
          <a:stretch>
            <a:fillRect/>
          </a:stretch>
        </p:blipFill>
        <p:spPr>
          <a:xfrm>
            <a:off x="824865" y="2239042"/>
            <a:ext cx="4836367" cy="1839182"/>
          </a:xfrm>
          <a:prstGeom prst="rect">
            <a:avLst/>
          </a:prstGeom>
        </p:spPr>
      </p:pic>
      <p:pic>
        <p:nvPicPr>
          <p:cNvPr id="4" name="Picture 3"/>
          <p:cNvPicPr>
            <a:picLocks noChangeAspect="1"/>
          </p:cNvPicPr>
          <p:nvPr/>
        </p:nvPicPr>
        <p:blipFill>
          <a:blip r:embed="rId3"/>
          <a:stretch>
            <a:fillRect/>
          </a:stretch>
        </p:blipFill>
        <p:spPr>
          <a:xfrm>
            <a:off x="824865" y="4310062"/>
            <a:ext cx="4836367" cy="1796560"/>
          </a:xfrm>
          <a:prstGeom prst="rect">
            <a:avLst/>
          </a:prstGeom>
        </p:spPr>
      </p:pic>
      <p:pic>
        <p:nvPicPr>
          <p:cNvPr id="5" name="Picture 4"/>
          <p:cNvPicPr>
            <a:picLocks noChangeAspect="1"/>
          </p:cNvPicPr>
          <p:nvPr/>
        </p:nvPicPr>
        <p:blipFill>
          <a:blip r:embed="rId4"/>
          <a:stretch>
            <a:fillRect/>
          </a:stretch>
        </p:blipFill>
        <p:spPr>
          <a:xfrm>
            <a:off x="6643486" y="4310062"/>
            <a:ext cx="4926212" cy="1902066"/>
          </a:xfrm>
          <a:prstGeom prst="rect">
            <a:avLst/>
          </a:prstGeom>
        </p:spPr>
      </p:pic>
      <p:pic>
        <p:nvPicPr>
          <p:cNvPr id="6" name="Picture 5"/>
          <p:cNvPicPr>
            <a:picLocks noChangeAspect="1"/>
          </p:cNvPicPr>
          <p:nvPr/>
        </p:nvPicPr>
        <p:blipFill>
          <a:blip r:embed="rId5"/>
          <a:stretch>
            <a:fillRect/>
          </a:stretch>
        </p:blipFill>
        <p:spPr>
          <a:xfrm>
            <a:off x="6555992" y="2239042"/>
            <a:ext cx="4864864" cy="1837989"/>
          </a:xfrm>
          <a:prstGeom prst="rect">
            <a:avLst/>
          </a:prstGeom>
        </p:spPr>
      </p:pic>
      <p:sp>
        <p:nvSpPr>
          <p:cNvPr id="7" name="Oval 6"/>
          <p:cNvSpPr/>
          <p:nvPr/>
        </p:nvSpPr>
        <p:spPr>
          <a:xfrm>
            <a:off x="2791968" y="3376747"/>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p:nvPr/>
        </p:nvCxnSpPr>
        <p:spPr>
          <a:xfrm flipV="1">
            <a:off x="2426208" y="5530779"/>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2481072" y="3375041"/>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33600" y="3364992"/>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8544194" y="3693415"/>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926080" y="5565648"/>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p:cNvCxnSpPr/>
          <p:nvPr/>
        </p:nvCxnSpPr>
        <p:spPr>
          <a:xfrm flipV="1">
            <a:off x="1859280" y="5542971"/>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556692" y="3448193"/>
            <a:ext cx="598868" cy="214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8233299" y="5672900"/>
            <a:ext cx="377952" cy="12192"/>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2" name="Oval 21"/>
          <p:cNvSpPr/>
          <p:nvPr/>
        </p:nvSpPr>
        <p:spPr>
          <a:xfrm>
            <a:off x="7567375" y="5624465"/>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7856126" y="5616226"/>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8854312" y="5620179"/>
            <a:ext cx="134112" cy="1463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rot="16200000">
            <a:off x="8330203" y="2855938"/>
            <a:ext cx="520399" cy="1200329"/>
          </a:xfrm>
          <a:prstGeom prst="rect">
            <a:avLst/>
          </a:prstGeom>
          <a:noFill/>
        </p:spPr>
        <p:txBody>
          <a:bodyPr wrap="square" rtlCol="0">
            <a:spAutoFit/>
          </a:bodyPr>
          <a:lstStyle/>
          <a:p>
            <a:r>
              <a:rPr lang="en-GB" sz="7200" dirty="0">
                <a:solidFill>
                  <a:schemeClr val="accent1"/>
                </a:solidFill>
              </a:rPr>
              <a:t>(</a:t>
            </a:r>
          </a:p>
        </p:txBody>
      </p:sp>
    </p:spTree>
    <p:extLst>
      <p:ext uri="{BB962C8B-B14F-4D97-AF65-F5344CB8AC3E}">
        <p14:creationId xmlns:p14="http://schemas.microsoft.com/office/powerpoint/2010/main" val="294583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CCW Precursive 3" panose="03050602040000000000" pitchFamily="66" charset="0"/>
              </a:rPr>
              <a:t>Examples</a:t>
            </a:r>
          </a:p>
        </p:txBody>
      </p:sp>
      <p:pic>
        <p:nvPicPr>
          <p:cNvPr id="3" name="Picture 2"/>
          <p:cNvPicPr>
            <a:picLocks noChangeAspect="1"/>
          </p:cNvPicPr>
          <p:nvPr/>
        </p:nvPicPr>
        <p:blipFill>
          <a:blip r:embed="rId2"/>
          <a:stretch>
            <a:fillRect/>
          </a:stretch>
        </p:blipFill>
        <p:spPr>
          <a:xfrm>
            <a:off x="908304" y="3363453"/>
            <a:ext cx="3267458" cy="1255637"/>
          </a:xfrm>
          <a:prstGeom prst="rect">
            <a:avLst/>
          </a:prstGeom>
        </p:spPr>
      </p:pic>
      <p:pic>
        <p:nvPicPr>
          <p:cNvPr id="4" name="Picture 3"/>
          <p:cNvPicPr>
            <a:picLocks noChangeAspect="1"/>
          </p:cNvPicPr>
          <p:nvPr/>
        </p:nvPicPr>
        <p:blipFill>
          <a:blip r:embed="rId3"/>
          <a:stretch>
            <a:fillRect/>
          </a:stretch>
        </p:blipFill>
        <p:spPr>
          <a:xfrm>
            <a:off x="7892211" y="1237882"/>
            <a:ext cx="3179433" cy="1260730"/>
          </a:xfrm>
          <a:prstGeom prst="rect">
            <a:avLst/>
          </a:prstGeom>
        </p:spPr>
      </p:pic>
      <p:pic>
        <p:nvPicPr>
          <p:cNvPr id="5" name="Picture 4"/>
          <p:cNvPicPr>
            <a:picLocks noChangeAspect="1"/>
          </p:cNvPicPr>
          <p:nvPr/>
        </p:nvPicPr>
        <p:blipFill>
          <a:blip r:embed="rId4"/>
          <a:stretch>
            <a:fillRect/>
          </a:stretch>
        </p:blipFill>
        <p:spPr>
          <a:xfrm>
            <a:off x="609598" y="4508118"/>
            <a:ext cx="3678248" cy="1539090"/>
          </a:xfrm>
          <a:prstGeom prst="rect">
            <a:avLst/>
          </a:prstGeom>
        </p:spPr>
      </p:pic>
      <p:pic>
        <p:nvPicPr>
          <p:cNvPr id="6" name="Picture 5"/>
          <p:cNvPicPr>
            <a:picLocks noChangeAspect="1"/>
          </p:cNvPicPr>
          <p:nvPr/>
        </p:nvPicPr>
        <p:blipFill>
          <a:blip r:embed="rId5"/>
          <a:stretch>
            <a:fillRect/>
          </a:stretch>
        </p:blipFill>
        <p:spPr>
          <a:xfrm>
            <a:off x="8422957" y="4482571"/>
            <a:ext cx="2860739" cy="1453665"/>
          </a:xfrm>
          <a:prstGeom prst="rect">
            <a:avLst/>
          </a:prstGeom>
        </p:spPr>
      </p:pic>
      <p:pic>
        <p:nvPicPr>
          <p:cNvPr id="7" name="Picture 6"/>
          <p:cNvPicPr>
            <a:picLocks noChangeAspect="1"/>
          </p:cNvPicPr>
          <p:nvPr/>
        </p:nvPicPr>
        <p:blipFill>
          <a:blip r:embed="rId6"/>
          <a:stretch>
            <a:fillRect/>
          </a:stretch>
        </p:blipFill>
        <p:spPr>
          <a:xfrm>
            <a:off x="4350304" y="4619090"/>
            <a:ext cx="3274314" cy="1317146"/>
          </a:xfrm>
          <a:prstGeom prst="rect">
            <a:avLst/>
          </a:prstGeom>
        </p:spPr>
      </p:pic>
      <p:pic>
        <p:nvPicPr>
          <p:cNvPr id="8" name="Picture 7"/>
          <p:cNvPicPr>
            <a:picLocks noChangeAspect="1"/>
          </p:cNvPicPr>
          <p:nvPr/>
        </p:nvPicPr>
        <p:blipFill>
          <a:blip r:embed="rId7"/>
          <a:stretch>
            <a:fillRect/>
          </a:stretch>
        </p:blipFill>
        <p:spPr>
          <a:xfrm>
            <a:off x="4483371" y="3210769"/>
            <a:ext cx="2765205" cy="1271802"/>
          </a:xfrm>
          <a:prstGeom prst="rect">
            <a:avLst/>
          </a:prstGeom>
        </p:spPr>
      </p:pic>
      <p:pic>
        <p:nvPicPr>
          <p:cNvPr id="10" name="Picture 9">
            <a:extLst>
              <a:ext uri="{FF2B5EF4-FFF2-40B4-BE49-F238E27FC236}">
                <a16:creationId xmlns:a16="http://schemas.microsoft.com/office/drawing/2014/main" id="{B8CE63C8-6A16-71FF-35F0-F1D011AF6521}"/>
              </a:ext>
            </a:extLst>
          </p:cNvPr>
          <p:cNvPicPr>
            <a:picLocks noChangeAspect="1"/>
          </p:cNvPicPr>
          <p:nvPr/>
        </p:nvPicPr>
        <p:blipFill>
          <a:blip r:embed="rId8"/>
          <a:stretch>
            <a:fillRect/>
          </a:stretch>
        </p:blipFill>
        <p:spPr>
          <a:xfrm>
            <a:off x="4577932" y="1677410"/>
            <a:ext cx="2408129" cy="1242168"/>
          </a:xfrm>
          <a:prstGeom prst="rect">
            <a:avLst/>
          </a:prstGeom>
        </p:spPr>
      </p:pic>
      <p:pic>
        <p:nvPicPr>
          <p:cNvPr id="12" name="Picture 11">
            <a:extLst>
              <a:ext uri="{FF2B5EF4-FFF2-40B4-BE49-F238E27FC236}">
                <a16:creationId xmlns:a16="http://schemas.microsoft.com/office/drawing/2014/main" id="{4CE719FC-C5BF-FFE5-C4F5-8F087D8D11E5}"/>
              </a:ext>
            </a:extLst>
          </p:cNvPr>
          <p:cNvPicPr>
            <a:picLocks noChangeAspect="1"/>
          </p:cNvPicPr>
          <p:nvPr/>
        </p:nvPicPr>
        <p:blipFill>
          <a:blip r:embed="rId9"/>
          <a:stretch>
            <a:fillRect/>
          </a:stretch>
        </p:blipFill>
        <p:spPr>
          <a:xfrm>
            <a:off x="8184955" y="3272808"/>
            <a:ext cx="2110923" cy="922100"/>
          </a:xfrm>
          <a:prstGeom prst="rect">
            <a:avLst/>
          </a:prstGeom>
        </p:spPr>
      </p:pic>
      <p:pic>
        <p:nvPicPr>
          <p:cNvPr id="14" name="Picture 13">
            <a:extLst>
              <a:ext uri="{FF2B5EF4-FFF2-40B4-BE49-F238E27FC236}">
                <a16:creationId xmlns:a16="http://schemas.microsoft.com/office/drawing/2014/main" id="{DA233D8A-DFF1-8CA1-4214-AFEA7CFDF74E}"/>
              </a:ext>
            </a:extLst>
          </p:cNvPr>
          <p:cNvPicPr>
            <a:picLocks noChangeAspect="1"/>
          </p:cNvPicPr>
          <p:nvPr/>
        </p:nvPicPr>
        <p:blipFill>
          <a:blip r:embed="rId10"/>
          <a:stretch>
            <a:fillRect/>
          </a:stretch>
        </p:blipFill>
        <p:spPr>
          <a:xfrm>
            <a:off x="1120356" y="1681843"/>
            <a:ext cx="2911092" cy="967824"/>
          </a:xfrm>
          <a:prstGeom prst="rect">
            <a:avLst/>
          </a:prstGeom>
        </p:spPr>
      </p:pic>
    </p:spTree>
    <p:extLst>
      <p:ext uri="{BB962C8B-B14F-4D97-AF65-F5344CB8AC3E}">
        <p14:creationId xmlns:p14="http://schemas.microsoft.com/office/powerpoint/2010/main" val="1376978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CW Precursive 3" panose="03050602040000000000" pitchFamily="66" charset="0"/>
              </a:rPr>
              <a:t>Video </a:t>
            </a:r>
            <a:r>
              <a:rPr lang="en-GB" sz="3200" dirty="0">
                <a:solidFill>
                  <a:schemeClr val="tx1"/>
                </a:solidFill>
                <a:latin typeface="CCW Precursive 3" panose="03050602040000000000" pitchFamily="66" charset="0"/>
              </a:rPr>
              <a:t>1.38 – 3.26</a:t>
            </a:r>
          </a:p>
        </p:txBody>
      </p:sp>
      <p:sp>
        <p:nvSpPr>
          <p:cNvPr id="3" name="Subtitle 2"/>
          <p:cNvSpPr>
            <a:spLocks noGrp="1"/>
          </p:cNvSpPr>
          <p:nvPr>
            <p:ph type="subTitle" idx="1"/>
          </p:nvPr>
        </p:nvSpPr>
        <p:spPr/>
        <p:txBody>
          <a:bodyPr/>
          <a:lstStyle/>
          <a:p>
            <a:r>
              <a:rPr lang="en-GB" dirty="0">
                <a:latin typeface="CCW Precursive 3" panose="03050602040000000000" pitchFamily="66" charset="0"/>
                <a:hlinkClick r:id="rId2"/>
              </a:rPr>
              <a:t>video</a:t>
            </a:r>
            <a:endParaRPr lang="en-GB" dirty="0">
              <a:latin typeface="CCW Precursive 3" panose="03050602040000000000" pitchFamily="66" charset="0"/>
            </a:endParaRPr>
          </a:p>
        </p:txBody>
      </p:sp>
    </p:spTree>
    <p:extLst>
      <p:ext uri="{BB962C8B-B14F-4D97-AF65-F5344CB8AC3E}">
        <p14:creationId xmlns:p14="http://schemas.microsoft.com/office/powerpoint/2010/main" val="3452408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CW Precursive 3" panose="03050602040000000000" pitchFamily="66" charset="0"/>
              </a:rPr>
              <a:t>After the Screening</a:t>
            </a:r>
          </a:p>
        </p:txBody>
      </p:sp>
      <p:sp>
        <p:nvSpPr>
          <p:cNvPr id="3" name="Content Placeholder 2"/>
          <p:cNvSpPr>
            <a:spLocks noGrp="1"/>
          </p:cNvSpPr>
          <p:nvPr>
            <p:ph idx="1"/>
          </p:nvPr>
        </p:nvSpPr>
        <p:spPr>
          <a:xfrm>
            <a:off x="657224" y="2670049"/>
            <a:ext cx="10753725" cy="2432304"/>
          </a:xfrm>
        </p:spPr>
        <p:txBody>
          <a:bodyPr/>
          <a:lstStyle/>
          <a:p>
            <a:r>
              <a:rPr lang="en-GB" dirty="0">
                <a:latin typeface="CCW Precursive 3" panose="03050602040000000000" pitchFamily="66" charset="0"/>
              </a:rPr>
              <a:t>We will share your child’s score with you in their end of year report -    /40. </a:t>
            </a:r>
          </a:p>
          <a:p>
            <a:endParaRPr lang="en-GB" dirty="0">
              <a:latin typeface="CCW Precursive 3" panose="03050602040000000000" pitchFamily="66" charset="0"/>
            </a:endParaRPr>
          </a:p>
          <a:p>
            <a:r>
              <a:rPr lang="en-GB" dirty="0">
                <a:latin typeface="CCW Precursive 3" panose="03050602040000000000" pitchFamily="66" charset="0"/>
              </a:rPr>
              <a:t>Any child who does not achieve the pass mark, will be part of a small group to re-visit their sounds and will be re-screened again at the end of Year 2.  </a:t>
            </a:r>
          </a:p>
          <a:p>
            <a:endParaRPr lang="en-GB" dirty="0">
              <a:latin typeface="CCW Precursive 3" panose="03050602040000000000" pitchFamily="66" charset="0"/>
            </a:endParaRPr>
          </a:p>
          <a:p>
            <a:endParaRPr lang="en-GB" dirty="0">
              <a:latin typeface="CCW Precursive 3" panose="03050602040000000000" pitchFamily="66" charset="0"/>
            </a:endParaRPr>
          </a:p>
        </p:txBody>
      </p:sp>
    </p:spTree>
    <p:extLst>
      <p:ext uri="{BB962C8B-B14F-4D97-AF65-F5344CB8AC3E}">
        <p14:creationId xmlns:p14="http://schemas.microsoft.com/office/powerpoint/2010/main" val="3516124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latin typeface="CCW Precursive 3" panose="03050602040000000000" pitchFamily="66" charset="0"/>
              </a:rPr>
              <a:t>How to help at home</a:t>
            </a:r>
          </a:p>
        </p:txBody>
      </p:sp>
      <p:sp>
        <p:nvSpPr>
          <p:cNvPr id="3" name="Content Placeholder 2"/>
          <p:cNvSpPr>
            <a:spLocks noGrp="1"/>
          </p:cNvSpPr>
          <p:nvPr>
            <p:ph idx="1"/>
          </p:nvPr>
        </p:nvSpPr>
        <p:spPr>
          <a:xfrm>
            <a:off x="657224" y="1920240"/>
            <a:ext cx="10753725" cy="4572000"/>
          </a:xfrm>
        </p:spPr>
        <p:txBody>
          <a:bodyPr>
            <a:normAutofit/>
          </a:bodyPr>
          <a:lstStyle/>
          <a:p>
            <a:pPr marL="0" indent="0">
              <a:buNone/>
            </a:pPr>
            <a:endParaRPr lang="en-GB" sz="2000" dirty="0"/>
          </a:p>
          <a:p>
            <a:pPr marL="0" indent="0">
              <a:buNone/>
            </a:pPr>
            <a:r>
              <a:rPr lang="en-GB" sz="1800" dirty="0">
                <a:latin typeface="CCW Precursive 3" panose="03050602040000000000" pitchFamily="66" charset="0"/>
              </a:rPr>
              <a:t>When reading at home, encourage your child to sound out  (segment) unfamiliar words and then blend the sounds together from left to right. </a:t>
            </a:r>
          </a:p>
          <a:p>
            <a:pPr marL="0" indent="0">
              <a:buNone/>
            </a:pPr>
            <a:endParaRPr lang="en-GB" sz="1800" dirty="0">
              <a:latin typeface="CCW Precursive 3" panose="03050602040000000000" pitchFamily="66" charset="0"/>
            </a:endParaRPr>
          </a:p>
          <a:p>
            <a:pPr marL="0" indent="0">
              <a:buNone/>
            </a:pPr>
            <a:r>
              <a:rPr lang="en-GB" sz="1800" dirty="0">
                <a:latin typeface="CCW Precursive 3" panose="03050602040000000000" pitchFamily="66" charset="0"/>
              </a:rPr>
              <a:t>With all books, encourage your child to ‘sound out’ unfamiliar words and then blend the sounds together from left to right. Once your child has read an unfamiliar word you can talk about what it means and help them to follow the story. You may wish to re-read the whole sentence once you have decoded, to ensure it makes sense and flows with the text. </a:t>
            </a:r>
          </a:p>
          <a:p>
            <a:endParaRPr lang="en-GB" sz="1800" dirty="0">
              <a:latin typeface="CCW Precursive 3" panose="03050602040000000000" pitchFamily="66" charset="0"/>
            </a:endParaRPr>
          </a:p>
          <a:p>
            <a:r>
              <a:rPr lang="en-GB" sz="1800" dirty="0">
                <a:latin typeface="CCW Precursive 3" panose="03050602040000000000" pitchFamily="66" charset="0"/>
              </a:rPr>
              <a:t>Flashcards of phonics sounds</a:t>
            </a:r>
          </a:p>
          <a:p>
            <a:endParaRPr lang="en-GB" sz="1800" dirty="0">
              <a:latin typeface="CCW Precursive 3" panose="03050602040000000000" pitchFamily="66" charset="0"/>
            </a:endParaRPr>
          </a:p>
          <a:p>
            <a:r>
              <a:rPr lang="en-GB" sz="1800" dirty="0">
                <a:latin typeface="CCW Precursive 3" panose="03050602040000000000" pitchFamily="66" charset="0"/>
              </a:rPr>
              <a:t>Alien Words</a:t>
            </a:r>
          </a:p>
          <a:p>
            <a:endParaRPr lang="en-GB" sz="2000" dirty="0"/>
          </a:p>
          <a:p>
            <a:endParaRPr lang="en-GB" sz="2000" dirty="0"/>
          </a:p>
          <a:p>
            <a:endParaRPr lang="en-GB" dirty="0"/>
          </a:p>
        </p:txBody>
      </p:sp>
    </p:spTree>
    <p:extLst>
      <p:ext uri="{BB962C8B-B14F-4D97-AF65-F5344CB8AC3E}">
        <p14:creationId xmlns:p14="http://schemas.microsoft.com/office/powerpoint/2010/main" val="966297478"/>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01839f0-e223-4ea6-a4b4-04fb04bf48d8" xsi:nil="true"/>
    <lcf76f155ced4ddcb4097134ff3c332f xmlns="817e373a-d523-4377-9ea0-e96b2816f67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B0C841D495034994682AAA80A0F105" ma:contentTypeVersion="13" ma:contentTypeDescription="Create a new document." ma:contentTypeScope="" ma:versionID="0a9102560725561e63ff44b2d854fec3">
  <xsd:schema xmlns:xsd="http://www.w3.org/2001/XMLSchema" xmlns:xs="http://www.w3.org/2001/XMLSchema" xmlns:p="http://schemas.microsoft.com/office/2006/metadata/properties" xmlns:ns2="817e373a-d523-4377-9ea0-e96b2816f679" xmlns:ns3="501839f0-e223-4ea6-a4b4-04fb04bf48d8" targetNamespace="http://schemas.microsoft.com/office/2006/metadata/properties" ma:root="true" ma:fieldsID="92c30a1fdbbc5fa52d02f37ce8429063" ns2:_="" ns3:_="">
    <xsd:import namespace="817e373a-d523-4377-9ea0-e96b2816f679"/>
    <xsd:import namespace="501839f0-e223-4ea6-a4b4-04fb04bf48d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7e373a-d523-4377-9ea0-e96b2816f6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395d57a-0764-4084-a788-16608a89f3d6"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1839f0-e223-4ea6-a4b4-04fb04bf48d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a57baf2-ff80-4f46-b1f5-19c53eac0d14}" ma:internalName="TaxCatchAll" ma:showField="CatchAllData" ma:web="501839f0-e223-4ea6-a4b4-04fb04bf48d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C8A444-D8E5-490C-B773-E6691712C19A}">
  <ds:schemaRefs>
    <ds:schemaRef ds:uri="http://schemas.microsoft.com/sharepoint/v3/contenttype/forms"/>
  </ds:schemaRefs>
</ds:datastoreItem>
</file>

<file path=customXml/itemProps2.xml><?xml version="1.0" encoding="utf-8"?>
<ds:datastoreItem xmlns:ds="http://schemas.openxmlformats.org/officeDocument/2006/customXml" ds:itemID="{17EFF04F-EB65-4D94-984E-3EB7AE202896}">
  <ds:schemaRefs>
    <ds:schemaRef ds:uri="http://schemas.microsoft.com/office/2006/metadata/properties"/>
    <ds:schemaRef ds:uri="http://schemas.microsoft.com/office/infopath/2007/PartnerControls"/>
    <ds:schemaRef ds:uri="501839f0-e223-4ea6-a4b4-04fb04bf48d8"/>
    <ds:schemaRef ds:uri="817e373a-d523-4377-9ea0-e96b2816f679"/>
  </ds:schemaRefs>
</ds:datastoreItem>
</file>

<file path=customXml/itemProps3.xml><?xml version="1.0" encoding="utf-8"?>
<ds:datastoreItem xmlns:ds="http://schemas.openxmlformats.org/officeDocument/2006/customXml" ds:itemID="{DCAEF3C2-D54D-44ED-BF20-B569EB7DB0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7e373a-d523-4377-9ea0-e96b2816f679"/>
    <ds:schemaRef ds:uri="501839f0-e223-4ea6-a4b4-04fb04bf48d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234</TotalTime>
  <Words>570</Words>
  <Application>Microsoft Office PowerPoint</Application>
  <PresentationFormat>Widescreen</PresentationFormat>
  <Paragraphs>40</Paragraphs>
  <Slides>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CCW Precursive 3</vt:lpstr>
      <vt:lpstr>Twinkl</vt:lpstr>
      <vt:lpstr>Metropolitan</vt:lpstr>
      <vt:lpstr>Phonics</vt:lpstr>
      <vt:lpstr>PowerPoint Presentation</vt:lpstr>
      <vt:lpstr>What is Phonics?</vt:lpstr>
      <vt:lpstr>What are alien words?  </vt:lpstr>
      <vt:lpstr>Sound buttons</vt:lpstr>
      <vt:lpstr>Examples</vt:lpstr>
      <vt:lpstr>Video 1.38 – 3.26</vt:lpstr>
      <vt:lpstr>After the Screening</vt:lpstr>
      <vt:lpstr>How to help at home</vt:lpstr>
    </vt:vector>
  </TitlesOfParts>
  <Company>Drift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dc:title>
  <dc:creator>Becky Hilton</dc:creator>
  <cp:lastModifiedBy>Becky Hilton</cp:lastModifiedBy>
  <cp:revision>18</cp:revision>
  <cp:lastPrinted>2024-03-20T15:07:33Z</cp:lastPrinted>
  <dcterms:created xsi:type="dcterms:W3CDTF">2024-03-20T14:09:54Z</dcterms:created>
  <dcterms:modified xsi:type="dcterms:W3CDTF">2026-03-08T20:55:59Z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0x010100C4B0C841D495034994682AAA80A0F105</vt:lpwstr>
  </property>
  <property fmtid="{D5CDD505-2E9C-101B-9397-08002B2CF9AE}" pid="3" name="Order">
    <vt:r8>470400</vt:r8>
  </property>
  <property fmtid="{D5CDD505-2E9C-101B-9397-08002B2CF9AE}" pid="4" name="MediaServiceImageTags">
    <vt:lpwstr/>
  </property>
</Properties>
</file>